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0" r:id="rId4"/>
    <p:sldId id="271" r:id="rId5"/>
    <p:sldId id="276" r:id="rId6"/>
    <p:sldId id="272" r:id="rId7"/>
    <p:sldId id="274" r:id="rId8"/>
    <p:sldId id="278" r:id="rId9"/>
    <p:sldId id="277" r:id="rId10"/>
    <p:sldId id="273" r:id="rId11"/>
    <p:sldId id="280" r:id="rId12"/>
    <p:sldId id="281" r:id="rId13"/>
    <p:sldId id="283" r:id="rId14"/>
    <p:sldId id="286" r:id="rId15"/>
    <p:sldId id="25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709" y="594120"/>
            <a:ext cx="7299326" cy="85661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b="1" dirty="0" smtClean="0">
                <a:latin typeface="Times New Roman"/>
                <a:ea typeface="+mj-lt"/>
                <a:cs typeface="+mj-lt"/>
              </a:rPr>
              <a:t>ГБПОУ </a:t>
            </a:r>
            <a:r>
              <a:rPr lang="ru-RU" sz="2200" b="1" dirty="0">
                <a:latin typeface="Times New Roman"/>
                <a:ea typeface="+mj-lt"/>
                <a:cs typeface="+mj-lt"/>
              </a:rPr>
              <a:t>«ПЕРМСКИЙ НЕФТЯНОЙ КОЛЛЕДЖ</a:t>
            </a:r>
            <a:r>
              <a:rPr lang="ru-RU" sz="2200" b="1" dirty="0" smtClean="0">
                <a:latin typeface="Times New Roman"/>
                <a:ea typeface="+mj-lt"/>
                <a:cs typeface="+mj-lt"/>
              </a:rPr>
              <a:t>»</a:t>
            </a:r>
            <a:endParaRPr lang="ru-RU" b="1" dirty="0">
              <a:cs typeface="Calibri Light" panose="020F030202020403020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9344" y="1847461"/>
            <a:ext cx="10746480" cy="255385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endParaRPr lang="ru-RU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ВЕСТИ СЕБЯ НА СОБЕСЕДОВАНИИ,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ВАС ТОЧНО ПРИНЯЛИ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dirty="0"/>
              <a:t/>
            </a:r>
            <a:br>
              <a:rPr lang="ru-RU" dirty="0"/>
            </a:br>
            <a:endParaRPr lang="ru-RU" sz="800" dirty="0">
              <a:latin typeface="Times New Roman"/>
              <a:cs typeface="Calibri"/>
            </a:endParaRPr>
          </a:p>
          <a:p>
            <a:pPr algn="r"/>
            <a:r>
              <a:rPr lang="ru-RU" sz="1600" dirty="0">
                <a:latin typeface="Times New Roman"/>
                <a:cs typeface="Calibri"/>
              </a:rPr>
              <a:t>                                                                                   </a:t>
            </a:r>
            <a:r>
              <a:rPr lang="ru-RU" sz="1600" b="1" dirty="0">
                <a:latin typeface="Times New Roman"/>
                <a:cs typeface="Calibri"/>
              </a:rPr>
              <a:t>   </a:t>
            </a:r>
            <a:endParaRPr lang="ru-RU" sz="1600" dirty="0">
              <a:latin typeface="Times New Roman"/>
              <a:cs typeface="Calibri"/>
            </a:endParaRPr>
          </a:p>
          <a:p>
            <a:pPr algn="r"/>
            <a:endParaRPr lang="ru-RU" sz="1800" dirty="0">
              <a:latin typeface="Times New Roman"/>
              <a:cs typeface="Calibri"/>
            </a:endParaRPr>
          </a:p>
          <a:p>
            <a:pPr algn="l">
              <a:spcBef>
                <a:spcPts val="0"/>
              </a:spcBef>
            </a:pPr>
            <a:r>
              <a:rPr lang="ru-RU" sz="1800" b="1" dirty="0">
                <a:latin typeface="Times New Roman"/>
                <a:cs typeface="Calibri"/>
              </a:rPr>
              <a:t>                                                                   </a:t>
            </a:r>
            <a:r>
              <a:rPr lang="ru-RU" sz="1600" b="1" dirty="0">
                <a:latin typeface="Times New Roman"/>
                <a:cs typeface="Calibri"/>
              </a:rPr>
              <a:t>           </a:t>
            </a:r>
            <a:endParaRPr lang="ru-RU" sz="1600" b="1" dirty="0" smtClean="0">
              <a:latin typeface="Times New Roman"/>
              <a:cs typeface="Calibri"/>
            </a:endParaRPr>
          </a:p>
          <a:p>
            <a:pPr algn="l">
              <a:spcBef>
                <a:spcPts val="0"/>
              </a:spcBef>
            </a:pPr>
            <a:endParaRPr lang="ru-RU" sz="800" dirty="0">
              <a:latin typeface="Times New Roman"/>
              <a:cs typeface="Calibri"/>
            </a:endParaRPr>
          </a:p>
          <a:p>
            <a:pPr>
              <a:spcBef>
                <a:spcPts val="0"/>
              </a:spcBef>
            </a:pPr>
            <a:r>
              <a:rPr lang="ru-RU" sz="1600" b="1" dirty="0">
                <a:latin typeface="Times New Roman"/>
                <a:cs typeface="Calibri"/>
              </a:rPr>
              <a:t>Пермь, 2022</a:t>
            </a:r>
            <a:endParaRPr lang="ru-RU" sz="1600" b="1" dirty="0">
              <a:cs typeface="Calibri"/>
            </a:endParaRP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171CD091-062C-4CAE-A034-588281B1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6" y="323356"/>
            <a:ext cx="1334718" cy="13257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A8CBEB-3F95-4744-B582-61967161B5D8}"/>
              </a:ext>
            </a:extLst>
          </p:cNvPr>
          <p:cNvSpPr txBox="1"/>
          <p:nvPr/>
        </p:nvSpPr>
        <p:spPr>
          <a:xfrm>
            <a:off x="11418277" y="633046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2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вопросы задают 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689" y="872360"/>
            <a:ext cx="11298621" cy="5272021"/>
          </a:xfrm>
        </p:spPr>
        <p:txBody>
          <a:bodyPr>
            <a:normAutofit/>
          </a:bodyPr>
          <a:lstStyle/>
          <a:p>
            <a:pPr marL="571500" indent="-34290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Кем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 видите себя в компании через пять лет?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вопрос о том, насколько ваши карьерные планы совпадают с планами компании, и устраивают ли вас сценарии карьерного роста на этом месте. Бывает, что должность не предполагает повышения, только переход в другой отдел. Заранее изучите структуру и разные должности в компании, определитесь со своими задачами и наметьте, сколько вы хотите зарабатывать в перспективе.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155680" y="6151799"/>
            <a:ext cx="7197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10/11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679" y="3537854"/>
            <a:ext cx="4325158" cy="287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6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14" y="137392"/>
            <a:ext cx="11900423" cy="6565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9379" y="548601"/>
            <a:ext cx="1043796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какую заработную плату вы рассчитываете?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зарплаты этой же должности на рынке, сравните их со своими потребностями и назовите свою вилку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оценивать себя здраво, излишне не преуменьшать и не завышать требования, а названные цифры адекватно аргументировать</a:t>
            </a:r>
            <a:r>
              <a:rPr lang="ru-RU" sz="2400" dirty="0"/>
              <a:t>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925" y="3911604"/>
            <a:ext cx="3177867" cy="2383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748" y="236048"/>
            <a:ext cx="696223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2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1" y="180524"/>
            <a:ext cx="11900423" cy="6565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8739" y="617613"/>
            <a:ext cx="106191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Почему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ушли с прежнего места работы?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могут быть разными — вы не видели возможностей для роста, ваша семья переехала в другой город или вас сократили. Ни в коем случае не жалуйтесь на прошлую работу и не ругайте начальство. Честно, но корректно объясните, что не устроило вас или прошлого руководителя. Сформулируйте заранее ответ так, чтобы вы не выглядели некомпетентным сотрудником и жертвой обстоятельств, и даже если ошибки были, покажите, что вы всегда готовы над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ними работать.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294" y="4403265"/>
            <a:ext cx="2784579" cy="18621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573" y="452180"/>
            <a:ext cx="696223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6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" y="146019"/>
            <a:ext cx="11900423" cy="65659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5606" y="530394"/>
            <a:ext cx="106277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своих сильных сторонах.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тоже надо уметь. Каждую характеристику подкрепите доказательством. Например, так может выглядеть ответ менеджера по продажам: «Я хорошо лажу с людьми и могу найти общий язык с кем угодно. Мне нравится, когда с помощью коммуникабельности я могу решить поставленную задачу — уладить конфликт, найти крупного клиента. Например, на прошлой работе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014" y="3946714"/>
            <a:ext cx="2393702" cy="23937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937" y="373773"/>
            <a:ext cx="696223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9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" y="94260"/>
            <a:ext cx="11900423" cy="6565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86023" y="56823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вести себя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3758" y="14308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Улыбнитесь и будьте вежливы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3758" y="3173676"/>
            <a:ext cx="3464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Сидите прямо, глубоко </a:t>
            </a:r>
            <a:r>
              <a:rPr lang="ru-RU" dirty="0" smtClean="0"/>
              <a:t>дышите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15086" y="959803"/>
            <a:ext cx="2091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Следите за </a:t>
            </a:r>
            <a:r>
              <a:rPr lang="ru-RU" dirty="0" smtClean="0"/>
              <a:t>речью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35330" y="3426396"/>
            <a:ext cx="3011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 пересказывайте </a:t>
            </a:r>
            <a:r>
              <a:rPr lang="ru-RU" dirty="0" smtClean="0"/>
              <a:t>резюме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33818" y="5670267"/>
            <a:ext cx="4681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Говорите о результатах, приводите </a:t>
            </a:r>
            <a:r>
              <a:rPr lang="ru-RU" dirty="0" smtClean="0"/>
              <a:t>примеры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015" y="1306902"/>
            <a:ext cx="2723695" cy="15290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749" y="3769742"/>
            <a:ext cx="2455642" cy="16379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330" y="1499859"/>
            <a:ext cx="2285309" cy="15226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552" y="3789869"/>
            <a:ext cx="2702880" cy="18022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3923" y="3543008"/>
            <a:ext cx="2337199" cy="20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89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4F98A00-825C-4157-AC71-49E772314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2" y="727436"/>
            <a:ext cx="10621108" cy="54495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>
              <a:buNone/>
            </a:pPr>
            <a:r>
              <a:rPr lang="ru-RU" sz="1800">
                <a:ea typeface="+mn-lt"/>
                <a:cs typeface="+mn-lt"/>
              </a:rPr>
              <a:t>          </a:t>
            </a:r>
            <a:endParaRPr lang="ru-RU" sz="1800">
              <a:latin typeface="Calibri"/>
              <a:cs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47843C9-3B0B-4B49-A1BB-EA54E0D9C836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D0B39C-38FB-4843-A13E-78355FC9CEB9}"/>
              </a:ext>
            </a:extLst>
          </p:cNvPr>
          <p:cNvSpPr txBox="1"/>
          <p:nvPr/>
        </p:nvSpPr>
        <p:spPr>
          <a:xfrm>
            <a:off x="3972104" y="3142472"/>
            <a:ext cx="441959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>
                <a:latin typeface="Times New Roman"/>
                <a:cs typeface="Calibri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7722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93" y="447869"/>
            <a:ext cx="11186854" cy="54107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/>
          </a:p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не «экзамен», во время которого соискатель изо всех сил хочет понравиться работодателю. Скорее, это равноправный диалог кандидата с рекрутером или руководителем компании. Во время беседы обе стороны знакомятся и выясняют, насколько они друг другу подходят. Кандидат тоже может и даже должен задавать вопросы, а по итогам собеседования решать, устраивает его предложенная работа или нет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соискателя и работодателя может проходить в разных форматах: в индивидуальном или групповом, очно или дистанционно, по телефону или по видеосвязи. Из-за пандемии онлайн-интервью стали привычным делом, а если вы устраиваетесь на удаленную работу, это самый оптимальный вариант знакомства.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5BBD0D-4445-4257-A51C-B9553E099BA3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0CDD8-FA61-4AB3-B528-D7620E636EA0}"/>
              </a:ext>
            </a:extLst>
          </p:cNvPr>
          <p:cNvSpPr txBox="1"/>
          <p:nvPr/>
        </p:nvSpPr>
        <p:spPr>
          <a:xfrm>
            <a:off x="11255946" y="6138284"/>
            <a:ext cx="76020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2/11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13472" y="533732"/>
            <a:ext cx="79104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собеседование и каким оно может быть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4566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192256" y="6144381"/>
            <a:ext cx="68322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83079"/>
            <a:ext cx="10515600" cy="56938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встречей вам предложат предварительно созвониться. Уже на этом этапе знакомства выясняются важные детали, из-за которых кандидат или компания могут отсеяться и не тратить время на полноценное собеседование. Если все идет хорошо, во время первого звонка вы можете уточнить формат следующей встречи, чтобы лучше подготовиться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телефонного разговора вас могут пригласить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видеовстречу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Skype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другой программе, чтобы подробно обсудить условия работы, опыт и ваши личные качества. Финальный этап или альтернатива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видеозвонку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очная встреча. С вами может говорить рекрутер, директор или даже целая группа сотрудников компании.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был формат собеседования, любой из них требует подготовки. Подготовленный кандидат меньше нервничает, чувствует себя уверенно, знает, чего хочет и о чем говорит.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74" y="365732"/>
            <a:ext cx="7230483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28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301984" y="6124218"/>
            <a:ext cx="5734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959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подготовиться к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собеседованию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Узнайте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компании как можно больше</a:t>
            </a:r>
          </a:p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Погуглите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и когда создал компанию, как она работает сейчас, каких ценностей придерживаются ее сотрудники. Изучите все разделы сайта организации, чтобы иметь представление о масштабах и направлениях ее работы, почитайте об исследованиях рынка, российских и зарубежных трендах в этой сфере. Работодатель отметит вашу осведомленность и поймет, что вы претендуете на должность не случайно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987" y="4114799"/>
            <a:ext cx="3197897" cy="21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9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9E6AF-ECE4-4059-9C22-1A751AFDA858}"/>
              </a:ext>
            </a:extLst>
          </p:cNvPr>
          <p:cNvSpPr txBox="1"/>
          <p:nvPr/>
        </p:nvSpPr>
        <p:spPr>
          <a:xfrm>
            <a:off x="3345619" y="5990493"/>
            <a:ext cx="60128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192256" y="6112026"/>
            <a:ext cx="68322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5/11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36997" y="1166843"/>
            <a:ext cx="1051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Сформулируйте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зачем вам нужна именно эта работа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вы сэкономите время и себе, и рекрутеру. Только не говорите общих слов о том, что хотите развиваться или делать чью-то жизнь лучше. Говорите честно, по делу и не забудьте упомянуть, как именно новое место работы удовлетворит ваши потребности и как ваши амбиции пригодятся компании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 предложения других организаций и отметьте для себя, чем этот работодатель привлекает вас больше остальных — перспективами, интересными задачами, местоположением, социальной ответственностью.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970" y="4259405"/>
            <a:ext cx="2778730" cy="2084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294" y="338747"/>
            <a:ext cx="601727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AutoShape 2" descr="http://gbgraphicmachinery.com/images/sample_images/77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265408" y="6144381"/>
            <a:ext cx="61007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9808" y="720365"/>
            <a:ext cx="105156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Уточните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и как будет вас собеседовать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больше вы узнаете о том, кто ваш нанимающий менеджер и как он обычно интервьюирует кандидатов, тем больше шансов на успех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нюансы предстоящего собеседования можно у самого рекрутера — позвоните и прямо спросите, кто вас будет собеседовать, к каким испытаниям быть готовым, какой в компании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-код и стиль общения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80" y="4065722"/>
            <a:ext cx="2928384" cy="1948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890" y="512523"/>
            <a:ext cx="601727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00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228832" y="6124218"/>
            <a:ext cx="64664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7/11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13232" y="523675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Загляните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тех, кто будет с вами беседовать. Возможно, ваш потенциальный руководитель ведет блог о работе или просто публикует заметки из своей жизни. Вдруг вы сойдетесь на том, что когда-то проходили стажировку в одной и той же компании или просто учились в одной школе. Порой на решение принять сотрудника влияют самые иррациональные факторы, например, общие воспоминания о первой учительнице.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747" y="4105416"/>
            <a:ext cx="3278021" cy="2188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63" y="523675"/>
            <a:ext cx="601727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40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0CDD8-FA61-4AB3-B528-D7620E636EA0}"/>
              </a:ext>
            </a:extLst>
          </p:cNvPr>
          <p:cNvSpPr txBox="1"/>
          <p:nvPr/>
        </p:nvSpPr>
        <p:spPr>
          <a:xfrm>
            <a:off x="11180064" y="6119446"/>
            <a:ext cx="6949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8/11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9047" y="373165"/>
            <a:ext cx="104739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Подготовьтесь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вам предстоит собеседование по видеосвязи, позаботьтесь о стабильной скорости интернета, проверьте исправность гарнитуры и наушников, предупредите домашних, чтобы вели себя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потише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ближайший час. Если вы встречаетесь с работодателем очно, продумайте свой внешний вид. Вне зависимости от стиля вы должны выглядеть опрятно и аккуратно. Погладьте и разложите одежду заранее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всякий случай распечатайте несколько копий резюме — вдруг у кого-то из принимающей стороны не окажется экземпляра на руках. Заранее уточните место встречи и рассчитайте, сколько времени вам понадобится на дорогу, чтобы не опоздать и не нервничать лишний раз. А еще постарайтесь выспаться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232" y="5130354"/>
            <a:ext cx="2360259" cy="1327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803" y="373165"/>
            <a:ext cx="601727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B1DBBC-D086-4746-A7D9-87EEBDA7C54E}"/>
              </a:ext>
            </a:extLst>
          </p:cNvPr>
          <p:cNvSpPr/>
          <p:nvPr/>
        </p:nvSpPr>
        <p:spPr>
          <a:xfrm>
            <a:off x="175847" y="181708"/>
            <a:ext cx="11840306" cy="65063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F9729-A9DD-4F6A-AA07-453ADFC149BF}"/>
              </a:ext>
            </a:extLst>
          </p:cNvPr>
          <p:cNvSpPr txBox="1"/>
          <p:nvPr/>
        </p:nvSpPr>
        <p:spPr>
          <a:xfrm>
            <a:off x="11204448" y="6127415"/>
            <a:ext cx="5613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9/11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872" y="439948"/>
            <a:ext cx="11147006" cy="57370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Расслабьтесь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Запланируйте после собеседования приятное мероприятие — обед в любимом кафе, массаж, встречу с друзьями, шопинг. Так вы частично переключитесь на предвкушение награды за пережитый стресс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Подбодрите себя. Проведите перед зеркалом сеанс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аффирмаций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скажите себе пару ласковых — что вы самый умный, самый достойный, компетентный и самодостаточный человек. Если этого мало, позвоните близкому человеку, который обычно неплохо вас мотивирует и умеет поддержать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Помните, что собеседование — это «кастинг» обеих сторон. Вы тоже оцениваете своего работодателя и пока сомневаетесь, стоит ли связать с ним значительную часть своей жизни. Такая установка снижает волнение.</a:t>
            </a: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3321" y="5239512"/>
            <a:ext cx="1634239" cy="1226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47" y="439948"/>
            <a:ext cx="601727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637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</TotalTime>
  <Words>1118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ГБПОУ «ПЕРМСКИЙ НЕФТЯНОЙ КОЛЛЕДЖ»</vt:lpstr>
      <vt:lpstr>Презентация PowerPoint</vt:lpstr>
      <vt:lpstr>Презентация PowerPoint</vt:lpstr>
      <vt:lpstr>Как подготовиться к собеседованию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Какие вопросы задают на собеседовании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 Маркин</dc:creator>
  <cp:lastModifiedBy>Кабинет №301</cp:lastModifiedBy>
  <cp:revision>816</cp:revision>
  <dcterms:created xsi:type="dcterms:W3CDTF">2021-01-14T16:07:02Z</dcterms:created>
  <dcterms:modified xsi:type="dcterms:W3CDTF">2022-12-05T12:04:32Z</dcterms:modified>
</cp:coreProperties>
</file>