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5" r:id="rId3"/>
    <p:sldId id="258" r:id="rId4"/>
    <p:sldId id="271" r:id="rId5"/>
    <p:sldId id="272" r:id="rId6"/>
    <p:sldId id="259" r:id="rId7"/>
    <p:sldId id="273" r:id="rId8"/>
    <p:sldId id="265" r:id="rId9"/>
    <p:sldId id="260" r:id="rId10"/>
    <p:sldId id="262" r:id="rId11"/>
    <p:sldId id="261" r:id="rId12"/>
    <p:sldId id="274" r:id="rId13"/>
    <p:sldId id="281" r:id="rId14"/>
    <p:sldId id="257" r:id="rId15"/>
    <p:sldId id="264" r:id="rId16"/>
    <p:sldId id="266" r:id="rId17"/>
    <p:sldId id="270" r:id="rId18"/>
    <p:sldId id="277" r:id="rId19"/>
    <p:sldId id="278" r:id="rId20"/>
    <p:sldId id="279" r:id="rId21"/>
    <p:sldId id="276" r:id="rId22"/>
    <p:sldId id="280" r:id="rId23"/>
    <p:sldId id="263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E9EDF4"/>
    <a:srgbClr val="7FA3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248468941382342E-4"/>
          <c:y val="0.11262816036313425"/>
          <c:w val="0.99912751531058619"/>
          <c:h val="0.82984308332305701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Лист2!$B$38</c:f>
              <c:strCache>
                <c:ptCount val="1"/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9D8-4625-A4D9-A8EF1D16D00C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9D8-4625-A4D9-A8EF1D16D00C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9D8-4625-A4D9-A8EF1D16D00C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9D8-4625-A4D9-A8EF1D16D00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4.6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9D8-4625-A4D9-A8EF1D16D00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4,5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9D8-4625-A4D9-A8EF1D16D00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4,8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9D8-4625-A4D9-A8EF1D16D00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4,7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9D8-4625-A4D9-A8EF1D16D0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Лист2!$A$39:$A$42</c:f>
              <c:strCache>
                <c:ptCount val="4"/>
                <c:pt idx="0">
                  <c:v>ОС-22-9</c:v>
                </c:pt>
                <c:pt idx="1">
                  <c:v>БНГС-22-9</c:v>
                </c:pt>
                <c:pt idx="2">
                  <c:v>ПГ-22-9</c:v>
                </c:pt>
                <c:pt idx="3">
                  <c:v>ГРНГМ-22-9</c:v>
                </c:pt>
              </c:strCache>
            </c:strRef>
          </c:cat>
          <c:val>
            <c:numRef>
              <c:f>Лист2!$B$39:$B$42</c:f>
              <c:numCache>
                <c:formatCode>0.00000000</c:formatCode>
                <c:ptCount val="4"/>
                <c:pt idx="0">
                  <c:v>4.5605350819999977</c:v>
                </c:pt>
                <c:pt idx="1">
                  <c:v>4.5168944990000002</c:v>
                </c:pt>
                <c:pt idx="2">
                  <c:v>4.7860534740000027</c:v>
                </c:pt>
                <c:pt idx="3">
                  <c:v>4.7025634880000027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3A-48B2-A59F-E7E17F70524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2"/>
        <c:overlap val="-42"/>
        <c:axId val="117701632"/>
        <c:axId val="117802496"/>
      </c:barChart>
      <c:catAx>
        <c:axId val="117701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17802496"/>
        <c:crosses val="autoZero"/>
        <c:auto val="1"/>
        <c:lblAlgn val="ctr"/>
        <c:lblOffset val="100"/>
        <c:noMultiLvlLbl val="0"/>
      </c:catAx>
      <c:valAx>
        <c:axId val="117802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0000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7701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39122637167299E-3"/>
          <c:y val="0.11766728300030156"/>
          <c:w val="0.96304643399410772"/>
          <c:h val="0.82984308332305701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Лист2!$B$38</c:f>
              <c:strCache>
                <c:ptCount val="1"/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817-4009-B083-33030EEC2D5E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817-4009-B083-33030EEC2D5E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817-4009-B083-33030EEC2D5E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817-4009-B083-33030EEC2D5E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817-4009-B083-33030EEC2D5E}"/>
              </c:ext>
            </c:extLst>
          </c:dPt>
          <c:dPt>
            <c:idx val="5"/>
            <c:invertIfNegative val="0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A817-4009-B083-33030EEC2D5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Лист2!$A$39:$A$44</c:f>
              <c:strCache>
                <c:ptCount val="6"/>
                <c:pt idx="0">
                  <c:v>К-22-9К</c:v>
                </c:pt>
                <c:pt idx="1">
                  <c:v>РЭ-22-9К</c:v>
                </c:pt>
                <c:pt idx="2">
                  <c:v>ОС-22-9К</c:v>
                </c:pt>
                <c:pt idx="3">
                  <c:v>БС-22-9К</c:v>
                </c:pt>
                <c:pt idx="4">
                  <c:v>ПГ-22-9К</c:v>
                </c:pt>
                <c:pt idx="5">
                  <c:v>ГР-22-9К</c:v>
                </c:pt>
              </c:strCache>
            </c:strRef>
          </c:cat>
          <c:val>
            <c:numRef>
              <c:f>Лист2!$B$39:$B$44</c:f>
              <c:numCache>
                <c:formatCode>0.0</c:formatCode>
                <c:ptCount val="6"/>
                <c:pt idx="0">
                  <c:v>3.737164377</c:v>
                </c:pt>
                <c:pt idx="1">
                  <c:v>4.1127305060000001</c:v>
                </c:pt>
                <c:pt idx="2">
                  <c:v>3.9224909760000002</c:v>
                </c:pt>
                <c:pt idx="3">
                  <c:v>4.0292589000000003</c:v>
                </c:pt>
                <c:pt idx="4">
                  <c:v>4.1693205170000001</c:v>
                </c:pt>
                <c:pt idx="5">
                  <c:v>4.2064302910000002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3A-48B2-A59F-E7E17F70524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1"/>
        <c:overlap val="-24"/>
        <c:axId val="133996928"/>
        <c:axId val="134682880"/>
      </c:barChart>
      <c:catAx>
        <c:axId val="133996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4682880"/>
        <c:crosses val="autoZero"/>
        <c:auto val="1"/>
        <c:lblAlgn val="ctr"/>
        <c:lblOffset val="100"/>
        <c:noMultiLvlLbl val="0"/>
      </c:catAx>
      <c:valAx>
        <c:axId val="134682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3996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39122637167299E-3"/>
          <c:y val="0.11766728300030156"/>
          <c:w val="0.96304643399410772"/>
          <c:h val="0.82984308332305701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Лист2!$B$38</c:f>
              <c:strCache>
                <c:ptCount val="1"/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171-44BF-A0BE-B4E3E927D522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171-44BF-A0BE-B4E3E927D522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171-44BF-A0BE-B4E3E927D522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171-44BF-A0BE-B4E3E927D522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6171-44BF-A0BE-B4E3E927D52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Лист2!$A$39:$A$43</c:f>
              <c:strCache>
                <c:ptCount val="5"/>
                <c:pt idx="0">
                  <c:v>РЭ-22-11</c:v>
                </c:pt>
                <c:pt idx="1">
                  <c:v>ОС-22-11</c:v>
                </c:pt>
                <c:pt idx="2">
                  <c:v>БС-22-11</c:v>
                </c:pt>
                <c:pt idx="3">
                  <c:v>ПГ-22-11</c:v>
                </c:pt>
                <c:pt idx="4">
                  <c:v>ГР-22-11</c:v>
                </c:pt>
              </c:strCache>
            </c:strRef>
          </c:cat>
          <c:val>
            <c:numRef>
              <c:f>Лист2!$B$39:$B$43</c:f>
              <c:numCache>
                <c:formatCode>0.0</c:formatCode>
                <c:ptCount val="5"/>
                <c:pt idx="0">
                  <c:v>4.1928578349999999</c:v>
                </c:pt>
                <c:pt idx="1">
                  <c:v>4.1740725190000001</c:v>
                </c:pt>
                <c:pt idx="2">
                  <c:v>4.2249998629999999</c:v>
                </c:pt>
                <c:pt idx="3">
                  <c:v>4.2795233169999998</c:v>
                </c:pt>
                <c:pt idx="4">
                  <c:v>4.313741265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3A-48B2-A59F-E7E17F70524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1"/>
        <c:overlap val="-24"/>
        <c:axId val="167561472"/>
        <c:axId val="167903232"/>
      </c:barChart>
      <c:catAx>
        <c:axId val="167561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67903232"/>
        <c:crosses val="autoZero"/>
        <c:auto val="1"/>
        <c:lblAlgn val="ctr"/>
        <c:lblOffset val="100"/>
        <c:noMultiLvlLbl val="0"/>
      </c:catAx>
      <c:valAx>
        <c:axId val="167903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7561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0.07327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0" y="0"/>
          <a:ext cx="9144000" cy="36933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Средний балл абитуриентов бюджетных групп на базе 9 классов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5.89806E-17</cdr:x>
      <cdr:y>0.02495</cdr:y>
    </cdr:from>
    <cdr:to>
      <cdr:x>1</cdr:x>
      <cdr:y>0.09822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107504" y="125776"/>
          <a:ext cx="9036496" cy="36932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Средний балл абитуриентов платных групп на базе 9 классов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23B88-2FD7-404D-B404-B81142ECED26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D7E6B-3C74-4EE4-A593-E635AA60EB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95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D7E6B-3C74-4EE4-A593-E635AA60EBF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531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D7E6B-3C74-4EE4-A593-E635AA60EBF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739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A59A086-4DED-4D5A-BAB1-5F731DF5ECAF}" type="slidenum">
              <a:rPr lang="ru-RU" altLang="ru-RU" smtClean="0"/>
              <a:pPr/>
              <a:t>9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565390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D7E6B-3C74-4EE4-A593-E635AA60EBF1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86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BD44B-E5A9-412D-9068-E5FA7383E890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293B-3373-42E2-A03D-7E0C723C8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04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BD44B-E5A9-412D-9068-E5FA7383E890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293B-3373-42E2-A03D-7E0C723C8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967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BD44B-E5A9-412D-9068-E5FA7383E890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293B-3373-42E2-A03D-7E0C723C8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032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BD44B-E5A9-412D-9068-E5FA7383E890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293B-3373-42E2-A03D-7E0C723C8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187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BD44B-E5A9-412D-9068-E5FA7383E890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293B-3373-42E2-A03D-7E0C723C8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455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BD44B-E5A9-412D-9068-E5FA7383E890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293B-3373-42E2-A03D-7E0C723C8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407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BD44B-E5A9-412D-9068-E5FA7383E890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293B-3373-42E2-A03D-7E0C723C8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537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BD44B-E5A9-412D-9068-E5FA7383E890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293B-3373-42E2-A03D-7E0C723C8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893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BD44B-E5A9-412D-9068-E5FA7383E890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293B-3373-42E2-A03D-7E0C723C8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393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BD44B-E5A9-412D-9068-E5FA7383E890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293B-3373-42E2-A03D-7E0C723C8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680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BD44B-E5A9-412D-9068-E5FA7383E890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293B-3373-42E2-A03D-7E0C723C8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552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BD44B-E5A9-412D-9068-E5FA7383E890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3293B-3373-42E2-A03D-7E0C723C8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494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nk59.ru/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pnk-priem@yandex.ru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pnk-priem@yandex.r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nk59.ru/dokumenty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forms/d/e/1FAIpQLSeJ7d7v3t6F5rSTKuCupNnGviDa_miYvNOYxzo4RoFVqw-j_g/viewform?usp=sf_link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7" y="74614"/>
            <a:ext cx="1274763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53" y="1523635"/>
            <a:ext cx="11606694" cy="406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066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-72779"/>
            <a:ext cx="8229600" cy="1143001"/>
          </a:xfrm>
        </p:spPr>
        <p:txBody>
          <a:bodyPr/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СТУДЕНЧЕСКИЙ СОВЕТ</a:t>
            </a:r>
          </a:p>
        </p:txBody>
      </p:sp>
      <p:pic>
        <p:nvPicPr>
          <p:cNvPr id="32771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14475" y="850045"/>
            <a:ext cx="2427287" cy="1617662"/>
          </a:xfrm>
        </p:spPr>
      </p:pic>
      <p:pic>
        <p:nvPicPr>
          <p:cNvPr id="32772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2650331"/>
            <a:ext cx="2403475" cy="16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935" y="4575419"/>
            <a:ext cx="2822575" cy="211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029" y="4433337"/>
            <a:ext cx="180022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606" y="1058862"/>
            <a:ext cx="3189287" cy="239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773" y="3776112"/>
            <a:ext cx="229235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229" y="1199602"/>
            <a:ext cx="2232025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819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115888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НАШИ ТРАДИЦИОННЫЕ МЕРОПРИЯТИЯ</a:t>
            </a:r>
          </a:p>
        </p:txBody>
      </p:sp>
      <p:pic>
        <p:nvPicPr>
          <p:cNvPr id="31747" name="Объект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3" y="1258889"/>
            <a:ext cx="3829050" cy="2554287"/>
          </a:xfrm>
        </p:spPr>
      </p:pic>
      <p:pic>
        <p:nvPicPr>
          <p:cNvPr id="31748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514" y="3981451"/>
            <a:ext cx="3856037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0" y="1243013"/>
            <a:ext cx="3867150" cy="257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3981451"/>
            <a:ext cx="3924300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862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6396" y="-192217"/>
            <a:ext cx="3039208" cy="1325563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АБИТУРИЕНТУ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801" t="3802" r="367" b="3784"/>
          <a:stretch/>
        </p:blipFill>
        <p:spPr>
          <a:xfrm>
            <a:off x="936819" y="1133346"/>
            <a:ext cx="10318360" cy="556191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176581" y="3244334"/>
            <a:ext cx="1838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https://pnk59.ru/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6819" y="764014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https://pnk59.ru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15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643" y="79131"/>
            <a:ext cx="11526714" cy="73855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ПЕРЕЧЕНЬ ДОКУМЕНТОВ ДЛЯ ПОСТУПЛЕНИЯ В КОЛЛЕДЖ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2643" y="1028577"/>
            <a:ext cx="11526713" cy="559235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оригинал или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ксерокопия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документов, удостоверяющих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личность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гражданство кроме случаев подачи заявления с использованием функционала федеральной государственной информационной системы "Единый портал государственных и муниципальных услуг (функций) (далее – ЕПГУ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>
              <a:lnSpc>
                <a:spcPct val="10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•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оригинал или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копия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документа об образовании и (или) документа об образовании и о квалификации, кроме случаев подачи заявления с использованием функционала ЕПГУ;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фотографии (размер 3х4);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справка о предварительном медицинском осмотре (обследовании)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порядке, установленном при заключении трудового договора или служебного контракта по соответствующей должности, профессии или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специальности (п. 4.7.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ПРИЕМА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по образовательным программам среднего профессионального образования на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2023/2024 учебный год в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ГБПОУ «ПНК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5738" indent="627063" algn="just"/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5738" indent="-185738"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Уважаемые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абитуриенты! 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5738" indent="-185738"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себе иметь СИНЛС, ИНН,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5738" indent="-185738"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Удостоверение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гражданина, подлежащего призыву на военную службу</a:t>
            </a:r>
          </a:p>
        </p:txBody>
      </p:sp>
    </p:spTree>
    <p:extLst>
      <p:ext uri="{BB962C8B-B14F-4D97-AF65-F5344CB8AC3E}">
        <p14:creationId xmlns:p14="http://schemas.microsoft.com/office/powerpoint/2010/main" val="328896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643" y="79131"/>
            <a:ext cx="11526714" cy="57923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ПРИЕМ НА ОБУЧЕНИЕ В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2023-2024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ГОДУ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210817"/>
              </p:ext>
            </p:extLst>
          </p:nvPr>
        </p:nvGraphicFramePr>
        <p:xfrm>
          <a:off x="1261871" y="658368"/>
          <a:ext cx="9317738" cy="601626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697517">
                  <a:extLst>
                    <a:ext uri="{9D8B030D-6E8A-4147-A177-3AD203B41FA5}">
                      <a16:colId xmlns:a16="http://schemas.microsoft.com/office/drawing/2014/main" val="1046545438"/>
                    </a:ext>
                  </a:extLst>
                </a:gridCol>
                <a:gridCol w="2730151">
                  <a:extLst>
                    <a:ext uri="{9D8B030D-6E8A-4147-A177-3AD203B41FA5}">
                      <a16:colId xmlns:a16="http://schemas.microsoft.com/office/drawing/2014/main" val="782481578"/>
                    </a:ext>
                  </a:extLst>
                </a:gridCol>
                <a:gridCol w="934021">
                  <a:extLst>
                    <a:ext uri="{9D8B030D-6E8A-4147-A177-3AD203B41FA5}">
                      <a16:colId xmlns:a16="http://schemas.microsoft.com/office/drawing/2014/main" val="2648815679"/>
                    </a:ext>
                  </a:extLst>
                </a:gridCol>
                <a:gridCol w="857089">
                  <a:extLst>
                    <a:ext uri="{9D8B030D-6E8A-4147-A177-3AD203B41FA5}">
                      <a16:colId xmlns:a16="http://schemas.microsoft.com/office/drawing/2014/main" val="557896198"/>
                    </a:ext>
                  </a:extLst>
                </a:gridCol>
                <a:gridCol w="920331">
                  <a:extLst>
                    <a:ext uri="{9D8B030D-6E8A-4147-A177-3AD203B41FA5}">
                      <a16:colId xmlns:a16="http://schemas.microsoft.com/office/drawing/2014/main" val="2709551964"/>
                    </a:ext>
                  </a:extLst>
                </a:gridCol>
                <a:gridCol w="1023185">
                  <a:extLst>
                    <a:ext uri="{9D8B030D-6E8A-4147-A177-3AD203B41FA5}">
                      <a16:colId xmlns:a16="http://schemas.microsoft.com/office/drawing/2014/main" val="318328634"/>
                    </a:ext>
                  </a:extLst>
                </a:gridCol>
                <a:gridCol w="972026">
                  <a:extLst>
                    <a:ext uri="{9D8B030D-6E8A-4147-A177-3AD203B41FA5}">
                      <a16:colId xmlns:a16="http://schemas.microsoft.com/office/drawing/2014/main" val="3429143904"/>
                    </a:ext>
                  </a:extLst>
                </a:gridCol>
                <a:gridCol w="1183418">
                  <a:extLst>
                    <a:ext uri="{9D8B030D-6E8A-4147-A177-3AD203B41FA5}">
                      <a16:colId xmlns:a16="http://schemas.microsoft.com/office/drawing/2014/main" val="2705364820"/>
                    </a:ext>
                  </a:extLst>
                </a:gridCol>
              </a:tblGrid>
              <a:tr h="7313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Код</a:t>
                      </a:r>
                    </a:p>
                  </a:txBody>
                  <a:tcPr marL="41588" marR="41588" marT="0" marB="0">
                    <a:solidFill>
                      <a:srgbClr val="7FA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Специальность</a:t>
                      </a:r>
                    </a:p>
                  </a:txBody>
                  <a:tcPr marL="41588" marR="41588" marT="0" marB="0">
                    <a:solidFill>
                      <a:srgbClr val="7FA3CF"/>
                    </a:solidFill>
                  </a:tcPr>
                </a:tc>
                <a:tc>
                  <a:txBody>
                    <a:bodyPr/>
                    <a:lstStyle/>
                    <a:p>
                      <a:pPr indent="-666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Квалификация выпускника</a:t>
                      </a:r>
                    </a:p>
                  </a:txBody>
                  <a:tcPr marL="41588" marR="41588" marT="0" marB="0">
                    <a:solidFill>
                      <a:srgbClr val="7FA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Базовое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41588" marR="41588" marT="0" marB="0">
                    <a:solidFill>
                      <a:srgbClr val="7FA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Срок и форма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обучения</a:t>
                      </a:r>
                    </a:p>
                  </a:txBody>
                  <a:tcPr marL="41588" marR="41588" marT="0" marB="0">
                    <a:solidFill>
                      <a:srgbClr val="7FA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мест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(бюджет)</a:t>
                      </a:r>
                    </a:p>
                  </a:txBody>
                  <a:tcPr marL="41588" marR="41588" marT="0" marB="0">
                    <a:solidFill>
                      <a:srgbClr val="7FA3CF"/>
                    </a:solidFill>
                  </a:tcPr>
                </a:tc>
                <a:tc>
                  <a:txBody>
                    <a:bodyPr/>
                    <a:lstStyle/>
                    <a:p>
                      <a:pPr indent="-679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мест</a:t>
                      </a:r>
                    </a:p>
                    <a:p>
                      <a:pPr indent="-679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ru-RU" sz="1100" b="1" kern="12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внебюджет</a:t>
                      </a:r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41588" marR="41588" marT="0" marB="0">
                    <a:solidFill>
                      <a:srgbClr val="7FA3CF"/>
                    </a:solidFill>
                  </a:tcPr>
                </a:tc>
                <a:tc>
                  <a:txBody>
                    <a:bodyPr/>
                    <a:lstStyle/>
                    <a:p>
                      <a:pPr indent="-679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Стоимость обучения на </a:t>
                      </a:r>
                      <a:r>
                        <a:rPr lang="ru-RU" sz="11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внебюджете</a:t>
                      </a:r>
                      <a:r>
                        <a:rPr lang="ru-RU" sz="11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год, руб.</a:t>
                      </a:r>
                      <a:endParaRPr lang="ru-RU" sz="11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1588" marR="41588" marT="0" marB="0">
                    <a:solidFill>
                      <a:srgbClr val="7FA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848675"/>
                  </a:ext>
                </a:extLst>
              </a:tr>
              <a:tr h="3656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05.02.01</a:t>
                      </a:r>
                    </a:p>
                  </a:txBody>
                  <a:tcPr marL="41588" marR="41588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Картография</a:t>
                      </a:r>
                    </a:p>
                  </a:txBody>
                  <a:tcPr marL="41588" marR="41588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Техник-картограф</a:t>
                      </a:r>
                    </a:p>
                  </a:txBody>
                  <a:tcPr marL="41588" marR="41588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 класс</a:t>
                      </a:r>
                    </a:p>
                  </a:txBody>
                  <a:tcPr marL="41588" marR="41588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очная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г.10 мес.</a:t>
                      </a:r>
                    </a:p>
                  </a:txBody>
                  <a:tcPr marL="41588" marR="41588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41588" marR="41588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41588" marR="41588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65520,00</a:t>
                      </a:r>
                      <a:endParaRPr lang="ru-RU" sz="11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1588" marR="41588" marT="0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179867"/>
                  </a:ext>
                </a:extLst>
              </a:tr>
              <a:tr h="36566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15.02.14</a:t>
                      </a:r>
                    </a:p>
                  </a:txBody>
                  <a:tcPr marL="41588" marR="41588" marT="0" marB="0" anchor="ctr">
                    <a:solidFill>
                      <a:srgbClr val="E9EDF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Оснащение средствами автоматизации и технологических процессов и производств (по отраслям)</a:t>
                      </a:r>
                    </a:p>
                  </a:txBody>
                  <a:tcPr marL="41588" marR="41588" marT="0" marB="0" anchor="ctr">
                    <a:solidFill>
                      <a:srgbClr val="E9EDF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Техник</a:t>
                      </a:r>
                    </a:p>
                  </a:txBody>
                  <a:tcPr marL="41588" marR="41588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 класс</a:t>
                      </a:r>
                    </a:p>
                  </a:txBody>
                  <a:tcPr marL="41588" marR="41588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очная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г.10 мес.</a:t>
                      </a:r>
                    </a:p>
                  </a:txBody>
                  <a:tcPr marL="41588" marR="41588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41588" marR="41588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41588" marR="41588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65520,00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1588" marR="41588" marT="0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015767"/>
                  </a:ext>
                </a:extLst>
              </a:tr>
              <a:tr h="2944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 класс</a:t>
                      </a:r>
                    </a:p>
                  </a:txBody>
                  <a:tcPr marL="41588" marR="41588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очная 2 г.10 мес.</a:t>
                      </a:r>
                    </a:p>
                  </a:txBody>
                  <a:tcPr marL="41588" marR="41588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41588" marR="41588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1588" marR="41588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lang="ru-RU" sz="11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1588" marR="41588" marT="0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035168"/>
                  </a:ext>
                </a:extLst>
              </a:tr>
              <a:tr h="365666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21.02.01</a:t>
                      </a:r>
                    </a:p>
                  </a:txBody>
                  <a:tcPr marL="41588" marR="41588" marT="0" marB="0" anchor="ctr">
                    <a:solidFill>
                      <a:srgbClr val="E9EDF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Разработка и эксплуатация нефтяных и газовых месторождений</a:t>
                      </a:r>
                    </a:p>
                  </a:txBody>
                  <a:tcPr marL="41588" marR="41588" marT="0" marB="0" anchor="ctr">
                    <a:solidFill>
                      <a:srgbClr val="E9EDF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Техник-технолог</a:t>
                      </a:r>
                    </a:p>
                  </a:txBody>
                  <a:tcPr marL="41588" marR="41588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 класс</a:t>
                      </a:r>
                    </a:p>
                  </a:txBody>
                  <a:tcPr marL="41588" marR="41588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очная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г.10 мес.</a:t>
                      </a:r>
                    </a:p>
                  </a:txBody>
                  <a:tcPr marL="41588" marR="41588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41588" marR="41588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41588" marR="41588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65520,00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1588" marR="41588" marT="0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719531"/>
                  </a:ext>
                </a:extLst>
              </a:tr>
              <a:tr h="3656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 класс</a:t>
                      </a:r>
                    </a:p>
                  </a:txBody>
                  <a:tcPr marL="41588" marR="41588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очная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г.10 мес.</a:t>
                      </a:r>
                    </a:p>
                  </a:txBody>
                  <a:tcPr marL="41588" marR="41588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41588" marR="41588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1588" marR="41588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lang="ru-RU" sz="11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1588" marR="41588" marT="0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36514"/>
                  </a:ext>
                </a:extLst>
              </a:tr>
              <a:tr h="3656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 класс</a:t>
                      </a:r>
                    </a:p>
                  </a:txBody>
                  <a:tcPr marL="41588" marR="41588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заочная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г.10 мес.</a:t>
                      </a:r>
                    </a:p>
                  </a:txBody>
                  <a:tcPr marL="41588" marR="41588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1588" marR="41588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41588" marR="41588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38220,00</a:t>
                      </a:r>
                      <a:endParaRPr lang="ru-RU" sz="11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1588" marR="41588" marT="0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917194"/>
                  </a:ext>
                </a:extLst>
              </a:tr>
              <a:tr h="365666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21.02.02</a:t>
                      </a:r>
                    </a:p>
                  </a:txBody>
                  <a:tcPr marL="41588" marR="41588" marT="0" marB="0" anchor="ctr">
                    <a:solidFill>
                      <a:srgbClr val="E9EDF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Бурение нефтяных и газовых скважин</a:t>
                      </a:r>
                    </a:p>
                  </a:txBody>
                  <a:tcPr marL="41588" marR="41588" marT="0" marB="0" anchor="ctr">
                    <a:solidFill>
                      <a:srgbClr val="E9EDF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Техник-технолог</a:t>
                      </a:r>
                    </a:p>
                  </a:txBody>
                  <a:tcPr marL="41588" marR="41588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 класс</a:t>
                      </a:r>
                    </a:p>
                  </a:txBody>
                  <a:tcPr marL="41588" marR="41588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очная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г.10 мес.</a:t>
                      </a:r>
                    </a:p>
                  </a:txBody>
                  <a:tcPr marL="41588" marR="41588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41588" marR="41588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41588" marR="41588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65520,00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1588" marR="41588" marT="0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507972"/>
                  </a:ext>
                </a:extLst>
              </a:tr>
              <a:tr h="3656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 класс</a:t>
                      </a:r>
                    </a:p>
                  </a:txBody>
                  <a:tcPr marL="41588" marR="41588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очная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г.10 мес.</a:t>
                      </a:r>
                    </a:p>
                  </a:txBody>
                  <a:tcPr marL="41588" marR="41588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41588" marR="41588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1588" marR="41588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lang="ru-RU" sz="11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1588" marR="41588" marT="0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206148"/>
                  </a:ext>
                </a:extLst>
              </a:tr>
              <a:tr h="3656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 класс</a:t>
                      </a:r>
                    </a:p>
                  </a:txBody>
                  <a:tcPr marL="41588" marR="41588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заочная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г.10 мес.</a:t>
                      </a:r>
                    </a:p>
                  </a:txBody>
                  <a:tcPr marL="41588" marR="41588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1588" marR="41588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41588" marR="41588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38220,00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1588" marR="41588" marT="0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021567"/>
                  </a:ext>
                </a:extLst>
              </a:tr>
              <a:tr h="36566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21.02.20</a:t>
                      </a:r>
                    </a:p>
                  </a:txBody>
                  <a:tcPr marL="41588" marR="41588" marT="0" marB="0" anchor="ctr">
                    <a:solidFill>
                      <a:srgbClr val="E9EDF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Прикладная геодезия</a:t>
                      </a:r>
                    </a:p>
                  </a:txBody>
                  <a:tcPr marL="41588" marR="41588" marT="0" marB="0" anchor="ctr">
                    <a:solidFill>
                      <a:srgbClr val="E9EDF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Специалист по геодезии</a:t>
                      </a:r>
                    </a:p>
                  </a:txBody>
                  <a:tcPr marL="41588" marR="41588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 класс</a:t>
                      </a:r>
                    </a:p>
                  </a:txBody>
                  <a:tcPr marL="41588" marR="41588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очная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г.10 мес.</a:t>
                      </a:r>
                    </a:p>
                  </a:txBody>
                  <a:tcPr marL="41588" marR="41588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41588" marR="41588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41588" marR="41588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65520,00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1588" marR="41588" marT="0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4772199"/>
                  </a:ext>
                </a:extLst>
              </a:tr>
              <a:tr h="3656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 класс</a:t>
                      </a:r>
                    </a:p>
                  </a:txBody>
                  <a:tcPr marL="41588" marR="41588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очная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г.10 мес.</a:t>
                      </a:r>
                    </a:p>
                  </a:txBody>
                  <a:tcPr marL="41588" marR="41588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41588" marR="41588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1588" marR="41588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lang="ru-RU" sz="11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1588" marR="41588" marT="0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526795"/>
                  </a:ext>
                </a:extLst>
              </a:tr>
              <a:tr h="36566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21.02.10</a:t>
                      </a:r>
                    </a:p>
                  </a:txBody>
                  <a:tcPr marL="41588" marR="41588" marT="0" marB="0" anchor="ctr">
                    <a:solidFill>
                      <a:srgbClr val="E9EDF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Геология и разведка нефтяных и газовых месторождений</a:t>
                      </a:r>
                    </a:p>
                  </a:txBody>
                  <a:tcPr marL="41588" marR="41588" marT="0" marB="0" anchor="ctr">
                    <a:solidFill>
                      <a:srgbClr val="E9EDF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Техник-геолог</a:t>
                      </a:r>
                    </a:p>
                  </a:txBody>
                  <a:tcPr marL="41588" marR="41588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 класс</a:t>
                      </a:r>
                    </a:p>
                  </a:txBody>
                  <a:tcPr marL="41588" marR="41588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очная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г.10 мес.</a:t>
                      </a:r>
                    </a:p>
                  </a:txBody>
                  <a:tcPr marL="41588" marR="41588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1588" marR="41588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41588" marR="41588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65520,00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1588" marR="41588" marT="0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773804"/>
                  </a:ext>
                </a:extLst>
              </a:tr>
              <a:tr h="3656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 класс</a:t>
                      </a:r>
                    </a:p>
                  </a:txBody>
                  <a:tcPr marL="41588" marR="41588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очная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г.10 мес.</a:t>
                      </a:r>
                    </a:p>
                  </a:txBody>
                  <a:tcPr marL="41588" marR="41588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41588" marR="41588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1588" marR="41588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lang="ru-RU" sz="11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1588" marR="41588" marT="0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838683"/>
                  </a:ext>
                </a:extLst>
              </a:tr>
              <a:tr h="4437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21.02.11</a:t>
                      </a:r>
                    </a:p>
                  </a:txBody>
                  <a:tcPr marL="41588" marR="41588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Геофизические методы поисков и разведки месторождений полезных ископаемых</a:t>
                      </a:r>
                    </a:p>
                  </a:txBody>
                  <a:tcPr marL="41588" marR="41588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Техник-геофизик</a:t>
                      </a:r>
                    </a:p>
                  </a:txBody>
                  <a:tcPr marL="41588" marR="41588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 класс</a:t>
                      </a:r>
                    </a:p>
                  </a:txBody>
                  <a:tcPr marL="41588" marR="41588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очная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г.10 мес.</a:t>
                      </a:r>
                    </a:p>
                  </a:txBody>
                  <a:tcPr marL="41588" marR="41588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41588" marR="41588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1588" marR="41588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lang="ru-RU" sz="11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1588" marR="41588" marT="0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278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710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185275"/>
              </p:ext>
            </p:extLst>
          </p:nvPr>
        </p:nvGraphicFramePr>
        <p:xfrm>
          <a:off x="2350510" y="959397"/>
          <a:ext cx="7490980" cy="3817620"/>
        </p:xfrm>
        <a:graphic>
          <a:graphicData uri="http://schemas.openxmlformats.org/drawingml/2006/table">
            <a:tbl>
              <a:tblPr/>
              <a:tblGrid>
                <a:gridCol w="3745490">
                  <a:extLst>
                    <a:ext uri="{9D8B030D-6E8A-4147-A177-3AD203B41FA5}">
                      <a16:colId xmlns:a16="http://schemas.microsoft.com/office/drawing/2014/main" val="32297554"/>
                    </a:ext>
                  </a:extLst>
                </a:gridCol>
                <a:gridCol w="3745490">
                  <a:extLst>
                    <a:ext uri="{9D8B030D-6E8A-4147-A177-3AD203B41FA5}">
                      <a16:colId xmlns:a16="http://schemas.microsoft.com/office/drawing/2014/main" val="40311555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sz="2000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Понедельник</a:t>
                      </a:r>
                    </a:p>
                  </a:txBody>
                  <a:tcPr marL="190500" marT="190500" marB="952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9D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000" kern="120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10:00-17:00</a:t>
                      </a:r>
                    </a:p>
                  </a:txBody>
                  <a:tcPr marL="190500" marR="95250" marT="190500" marB="952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9D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0325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sz="2000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Вторник</a:t>
                      </a:r>
                    </a:p>
                  </a:txBody>
                  <a:tcPr marL="190500" marT="95250" marB="952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9D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000" kern="120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10:00-17:00</a:t>
                      </a:r>
                    </a:p>
                  </a:txBody>
                  <a:tcPr marL="190500" marR="95250" marT="95250" marB="952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9D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8917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sz="2000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Среда</a:t>
                      </a:r>
                    </a:p>
                  </a:txBody>
                  <a:tcPr marL="190500" marT="95250" marB="952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9D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000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10:00-17:00</a:t>
                      </a:r>
                    </a:p>
                  </a:txBody>
                  <a:tcPr marL="190500" marR="95250" marT="95250" marB="952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9D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638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sz="2000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Четверг</a:t>
                      </a:r>
                    </a:p>
                  </a:txBody>
                  <a:tcPr marL="190500" marT="95250" marB="952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9D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000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10:00-17:00</a:t>
                      </a:r>
                    </a:p>
                  </a:txBody>
                  <a:tcPr marL="190500" marR="95250" marT="95250" marB="952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9D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0656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sz="2000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Пятница</a:t>
                      </a:r>
                    </a:p>
                  </a:txBody>
                  <a:tcPr marL="190500" marT="95250" marB="952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9D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000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10:00-17:00</a:t>
                      </a:r>
                    </a:p>
                  </a:txBody>
                  <a:tcPr marL="190500" marR="95250" marT="95250" marB="952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9D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4895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sz="2000" kern="120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Суббота</a:t>
                      </a:r>
                    </a:p>
                  </a:txBody>
                  <a:tcPr marL="190500" marT="95250" marB="952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9D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000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</a:t>
                      </a:r>
                      <a:r>
                        <a:rPr lang="ru-RU" sz="20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ыходной</a:t>
                      </a:r>
                      <a:endParaRPr lang="ru-RU" sz="2000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90500" marR="95250" marT="95250" marB="952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9D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00713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sz="2000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Воскресенье</a:t>
                      </a:r>
                    </a:p>
                  </a:txBody>
                  <a:tcPr marL="190500" marT="952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9D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0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Выходной</a:t>
                      </a:r>
                    </a:p>
                    <a:p>
                      <a:pPr fontAlgn="t"/>
                      <a:endParaRPr lang="ru-RU" sz="2000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90500" marR="95250" marT="952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9D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910172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976755" y="205344"/>
            <a:ext cx="10238491" cy="4308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РАБОТЫ ПРИЁМНОЙ КОМИССИИ С 20.06.2023</a:t>
            </a:r>
            <a:endParaRPr lang="ru-RU" alt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69073" y="5115571"/>
            <a:ext cx="88538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Контакты: (342) 282-04-04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Адрес приема документов для поступления: г. Пермь, ул. Бульвар Гагарина,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54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Электронная почта приёмной комиссии: 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pnk-priem@yandex.ru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257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96" y="70338"/>
            <a:ext cx="12107008" cy="89608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ПОДАТЬ ДОКУМЕНТЫ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84738" y="1195755"/>
            <a:ext cx="10761785" cy="4202722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Лично в приемную комиссию колледжа г. Пермь, ул. Бульвар Гагарина, 54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электронную почту колледжа </a:t>
            </a:r>
          </a:p>
          <a:p>
            <a:pPr indent="447675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pnk-priem@yandex.ru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функционала ЕПГУ (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Госуслуги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https://pnk59.ru/dokumenty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Через операторов почтовой связи (Почта России) заказным письмом с уведомлением 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https://pnk59.ru/dokumenty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00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01162"/>
            <a:ext cx="10515600" cy="41250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ЗАЧИСЛЕНИЕ В ОБРАЗОВАТЕЛЬНУЮ ОРГАНИЗАЦИЮ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092955"/>
            <a:ext cx="10515600" cy="536983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очную форму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обучения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Последний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день предоставления оригиналов документов об образовании и (или) документа об образовании и о квалификации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августа 2023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День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издания приказа о зачислении лиц 17 августа 2023 года.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Указанные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лица зачисляются в колледж с 1 сентября 2023 года.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наличии свободных мест, оставшихся после зачисления, в том числе по результатам вступительных испытаний, зачисление в колледж осуществляется до 1 декабря текущего года.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заочную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форму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обучения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Последний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день предоставления оригиналов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документов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 образовании и (или) документа об образовании и о квалификации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сентября 2023 года. </a:t>
            </a:r>
          </a:p>
          <a:p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29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265097"/>
            <a:ext cx="9144000" cy="87788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Итоги приемной кампании 2022 г.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782744997"/>
              </p:ext>
            </p:extLst>
          </p:nvPr>
        </p:nvGraphicFramePr>
        <p:xfrm>
          <a:off x="1524000" y="1142984"/>
          <a:ext cx="914400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7517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174849"/>
            <a:ext cx="9144000" cy="87788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Итоги приемной кампании 2022 г.</a:t>
            </a:r>
          </a:p>
        </p:txBody>
      </p:sp>
      <p:graphicFrame>
        <p:nvGraphicFramePr>
          <p:cNvPr id="9" name="Диаграмма 8"/>
          <p:cNvGraphicFramePr/>
          <p:nvPr>
            <p:extLst/>
          </p:nvPr>
        </p:nvGraphicFramePr>
        <p:xfrm>
          <a:off x="1524000" y="1052736"/>
          <a:ext cx="914400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8826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19032" y="940856"/>
            <a:ext cx="3172968" cy="2935224"/>
          </a:xfrm>
        </p:spPr>
        <p:txBody>
          <a:bodyPr>
            <a:normAutofit fontScale="90000"/>
          </a:bodyPr>
          <a:lstStyle/>
          <a:p>
            <a:pPr fontAlgn="base">
              <a:lnSpc>
                <a:spcPct val="150000"/>
              </a:lnSpc>
            </a:pP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Доехать до нас:</a:t>
            </a:r>
            <a:br>
              <a:rPr lang="ru-RU" sz="16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до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остановки "Пермская ярмарка" </a:t>
            </a:r>
            <a:br>
              <a:rPr lang="ru-RU" sz="16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 автобусе: 27, 38, 55, 75;</a:t>
            </a:r>
            <a:br>
              <a:rPr lang="ru-RU" sz="16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трамвае: 7. </a:t>
            </a:r>
            <a:br>
              <a:rPr lang="ru-RU" sz="16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далее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пешком 1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минуту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6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до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остановки "Ушинского" </a:t>
            </a:r>
            <a:br>
              <a:rPr lang="ru-RU" sz="16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 автобусе: 1, 8, 11, 16, 26, 33. </a:t>
            </a:r>
            <a:br>
              <a:rPr lang="ru-RU" sz="16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далее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пешком 6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минут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33065" y="156026"/>
            <a:ext cx="4544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НАХОЖДЕНИЯ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" b="29780"/>
          <a:stretch/>
        </p:blipFill>
        <p:spPr>
          <a:xfrm>
            <a:off x="58907" y="940856"/>
            <a:ext cx="8881061" cy="543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1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390873"/>
            <a:ext cx="9144000" cy="87788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Итоги приемной кампании 2022 г.</a:t>
            </a:r>
          </a:p>
        </p:txBody>
      </p:sp>
      <p:graphicFrame>
        <p:nvGraphicFramePr>
          <p:cNvPr id="9" name="Диаграмма 8"/>
          <p:cNvGraphicFramePr/>
          <p:nvPr>
            <p:extLst/>
          </p:nvPr>
        </p:nvGraphicFramePr>
        <p:xfrm>
          <a:off x="1524000" y="1142984"/>
          <a:ext cx="9144000" cy="531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4000" y="1268760"/>
            <a:ext cx="91440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Средний балл абитуриентов бюджетных групп на базе 11 классов</a:t>
            </a:r>
          </a:p>
        </p:txBody>
      </p:sp>
    </p:spTree>
    <p:extLst>
      <p:ext uri="{BB962C8B-B14F-4D97-AF65-F5344CB8AC3E}">
        <p14:creationId xmlns:p14="http://schemas.microsoft.com/office/powerpoint/2010/main" val="242281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4154" y="404446"/>
            <a:ext cx="4923692" cy="58029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ВНИМАНИЕ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3920" y="1331547"/>
            <a:ext cx="1115877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20.06.2023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начало работы приемной комиссии 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20.06.2023 по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15.08.2023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сроки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подачи документов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колледж на очную форму обучения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15.08.2023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последний день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приема заявлений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очную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форму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обучения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16.08.2023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последний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день предоставления оригиналов документов на очную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форму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обучения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16.08.2023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зачисление на очную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форму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обучения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18.08.2023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размещение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списка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зачисленных лиц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информационном стенде приемной комиссии и на официальном сайте колледжа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20.06.2023 по 28.09.2023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сроки подачи документов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заочную форму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обучения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30.09.2023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зачисление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заочную форму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обучения</a:t>
            </a:r>
          </a:p>
          <a:p>
            <a:pPr>
              <a:lnSpc>
                <a:spcPct val="150000"/>
              </a:lnSpc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84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2093" y="316523"/>
            <a:ext cx="5087815" cy="137416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АНКЕТА АБИТУРИЕНТА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5299" y="2053531"/>
            <a:ext cx="112014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docs.google.com/forms/d/e/1FAIpQLSeJ7d7v3t6F5rSTKuCupNnGviDa_miYvNOYxzo4RoFVqw-j_g/viewform?usp=sf_link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23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https://www.belstu.by/gallery/144/emblem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2"/>
          <a:stretch>
            <a:fillRect/>
          </a:stretch>
        </p:blipFill>
        <p:spPr bwMode="auto">
          <a:xfrm>
            <a:off x="5810250" y="2357438"/>
            <a:ext cx="4857750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Box 8"/>
          <p:cNvSpPr txBox="1">
            <a:spLocks noChangeArrowheads="1"/>
          </p:cNvSpPr>
          <p:nvPr/>
        </p:nvSpPr>
        <p:spPr bwMode="auto">
          <a:xfrm>
            <a:off x="2849563" y="1464409"/>
            <a:ext cx="64928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 ДЛЯ ВСЕХ!</a:t>
            </a:r>
          </a:p>
        </p:txBody>
      </p:sp>
      <p:pic>
        <p:nvPicPr>
          <p:cNvPr id="33796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73" y="191234"/>
            <a:ext cx="127317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91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378"/>
    </mc:Choice>
    <mc:Fallback xmlns="">
      <p:transition spd="slow" advClick="0" advTm="237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https://apf.mail.ru/cgi-bin/readmsg?id=15037877890000000924;0;1&amp;af_preview=1&amp;exif=1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3580644"/>
              </p:ext>
            </p:extLst>
          </p:nvPr>
        </p:nvGraphicFramePr>
        <p:xfrm>
          <a:off x="1916112" y="758825"/>
          <a:ext cx="8359776" cy="5549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6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0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3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14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8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6197"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Код, наименование специальности /профессии</a:t>
                      </a:r>
                      <a:endParaRPr lang="ru-RU" sz="11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1" marR="91441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A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Присваиваемая квалификация</a:t>
                      </a:r>
                    </a:p>
                  </a:txBody>
                  <a:tcPr marL="91441" marR="91441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A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Срок обучения</a:t>
                      </a:r>
                    </a:p>
                  </a:txBody>
                  <a:tcPr marL="91441" marR="91441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A3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Форма обучения</a:t>
                      </a:r>
                    </a:p>
                  </a:txBody>
                  <a:tcPr marL="91441" marR="91441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A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Базовое образование</a:t>
                      </a:r>
                    </a:p>
                  </a:txBody>
                  <a:tcPr marL="91441" marR="91441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A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323">
                <a:tc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05.02.01</a:t>
                      </a:r>
                    </a:p>
                    <a:p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Картография</a:t>
                      </a:r>
                    </a:p>
                  </a:txBody>
                  <a:tcPr marL="91441" marR="91441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Техник-картограф</a:t>
                      </a:r>
                    </a:p>
                  </a:txBody>
                  <a:tcPr marL="91441" marR="91441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3г. 10 мес.</a:t>
                      </a:r>
                    </a:p>
                  </a:txBody>
                  <a:tcPr marL="91441" marR="91441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Очная</a:t>
                      </a:r>
                    </a:p>
                  </a:txBody>
                  <a:tcPr marL="91441" marR="91441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 класс</a:t>
                      </a:r>
                    </a:p>
                  </a:txBody>
                  <a:tcPr marL="91441" marR="91441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042">
                <a:tc rowSpan="2">
                  <a:txBody>
                    <a:bodyPr/>
                    <a:lstStyle/>
                    <a:p>
                      <a:pPr algn="l"/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15.02.14</a:t>
                      </a:r>
                    </a:p>
                    <a:p>
                      <a:pPr algn="l"/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Оснащение средствами  автоматизации технологических процессов и производств (по отраслям)</a:t>
                      </a:r>
                    </a:p>
                  </a:txBody>
                  <a:tcPr marL="91441" marR="91441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Техник</a:t>
                      </a:r>
                    </a:p>
                  </a:txBody>
                  <a:tcPr marL="91441" marR="91441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3г. 10 мес.</a:t>
                      </a:r>
                    </a:p>
                  </a:txBody>
                  <a:tcPr marL="91441" marR="91441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Очная</a:t>
                      </a:r>
                    </a:p>
                  </a:txBody>
                  <a:tcPr marL="91441" marR="91441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 класс</a:t>
                      </a:r>
                    </a:p>
                  </a:txBody>
                  <a:tcPr marL="91441" marR="91441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7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2г. 10 мес.</a:t>
                      </a:r>
                    </a:p>
                  </a:txBody>
                  <a:tcPr marL="91441" marR="91441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Очная</a:t>
                      </a:r>
                    </a:p>
                  </a:txBody>
                  <a:tcPr marL="91441" marR="91441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 класс</a:t>
                      </a:r>
                    </a:p>
                  </a:txBody>
                  <a:tcPr marL="91441" marR="91441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949">
                <a:tc rowSpan="3"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21.02.01</a:t>
                      </a:r>
                    </a:p>
                    <a:p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Разработка и эксплуатация нефтяных и газовых месторождений</a:t>
                      </a:r>
                    </a:p>
                  </a:txBody>
                  <a:tcPr marL="91441" marR="91441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Техник-технолог</a:t>
                      </a:r>
                    </a:p>
                  </a:txBody>
                  <a:tcPr marL="91441" marR="91441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3г. 10 мес.</a:t>
                      </a:r>
                    </a:p>
                  </a:txBody>
                  <a:tcPr marL="91441" marR="91441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Очная</a:t>
                      </a:r>
                    </a:p>
                  </a:txBody>
                  <a:tcPr marL="91441" marR="91441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 класс</a:t>
                      </a:r>
                    </a:p>
                  </a:txBody>
                  <a:tcPr marL="91441" marR="91441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9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2г. 10 мес.</a:t>
                      </a:r>
                    </a:p>
                  </a:txBody>
                  <a:tcPr marL="91441" marR="91441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Очная </a:t>
                      </a:r>
                    </a:p>
                  </a:txBody>
                  <a:tcPr marL="91441" marR="91441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 класс</a:t>
                      </a:r>
                    </a:p>
                  </a:txBody>
                  <a:tcPr marL="91441" marR="91441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9079">
                <a:tc vMerge="1">
                  <a:txBody>
                    <a:bodyPr/>
                    <a:lstStyle/>
                    <a:p>
                      <a:endParaRPr lang="ru-RU" sz="1200" b="1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8" marR="91438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200" b="1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8" marR="91438"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3г. 10 мес.</a:t>
                      </a:r>
                    </a:p>
                  </a:txBody>
                  <a:tcPr marL="91441" marR="91441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Заочная</a:t>
                      </a:r>
                    </a:p>
                  </a:txBody>
                  <a:tcPr marL="91441" marR="91441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 класс</a:t>
                      </a:r>
                    </a:p>
                  </a:txBody>
                  <a:tcPr marL="91441" marR="91441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621">
                <a:tc rowSpan="3"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21.02.02</a:t>
                      </a:r>
                    </a:p>
                    <a:p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Бурение нефтяных и газовых скважин</a:t>
                      </a:r>
                    </a:p>
                  </a:txBody>
                  <a:tcPr marL="91441" marR="91441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Техник-технолог</a:t>
                      </a:r>
                    </a:p>
                  </a:txBody>
                  <a:tcPr marL="91441" marR="91441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3г. 10 мес.</a:t>
                      </a:r>
                    </a:p>
                  </a:txBody>
                  <a:tcPr marL="91441" marR="91441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Очная</a:t>
                      </a:r>
                    </a:p>
                  </a:txBody>
                  <a:tcPr marL="91441" marR="91441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 класс</a:t>
                      </a:r>
                    </a:p>
                  </a:txBody>
                  <a:tcPr marL="91441" marR="91441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6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2г. 10 мес.</a:t>
                      </a:r>
                    </a:p>
                  </a:txBody>
                  <a:tcPr marL="91441" marR="91441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Очная </a:t>
                      </a:r>
                    </a:p>
                  </a:txBody>
                  <a:tcPr marL="91441" marR="91441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 класс</a:t>
                      </a:r>
                    </a:p>
                  </a:txBody>
                  <a:tcPr marL="91441" marR="91441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9079">
                <a:tc vMerge="1">
                  <a:txBody>
                    <a:bodyPr/>
                    <a:lstStyle/>
                    <a:p>
                      <a:endParaRPr lang="ru-RU" sz="1200" b="1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8" marR="91438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sz="1200" b="1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8" marR="91438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3г. 10 мес.</a:t>
                      </a:r>
                    </a:p>
                  </a:txBody>
                  <a:tcPr marL="91441" marR="91441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Заочная</a:t>
                      </a:r>
                    </a:p>
                  </a:txBody>
                  <a:tcPr marL="91441" marR="91441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 класс</a:t>
                      </a:r>
                    </a:p>
                  </a:txBody>
                  <a:tcPr marL="91441" marR="91441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1392">
                <a:tc rowSpan="2"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21.02.20</a:t>
                      </a:r>
                    </a:p>
                    <a:p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Прикладная геодезия</a:t>
                      </a:r>
                    </a:p>
                  </a:txBody>
                  <a:tcPr marL="91441" marR="91441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Специалист по геодезии</a:t>
                      </a:r>
                    </a:p>
                  </a:txBody>
                  <a:tcPr marL="91441" marR="91441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3г. 10 мес.</a:t>
                      </a:r>
                    </a:p>
                  </a:txBody>
                  <a:tcPr marL="91441" marR="91441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Очная</a:t>
                      </a:r>
                    </a:p>
                  </a:txBody>
                  <a:tcPr marL="91441" marR="91441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 класс</a:t>
                      </a:r>
                    </a:p>
                  </a:txBody>
                  <a:tcPr marL="91441" marR="91441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90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2г. 10 мес.</a:t>
                      </a:r>
                    </a:p>
                  </a:txBody>
                  <a:tcPr marL="91441" marR="91441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Очная </a:t>
                      </a:r>
                    </a:p>
                  </a:txBody>
                  <a:tcPr marL="91441" marR="91441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 класс</a:t>
                      </a:r>
                    </a:p>
                  </a:txBody>
                  <a:tcPr marL="91441" marR="91441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1392">
                <a:tc rowSpan="2"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21.02.10</a:t>
                      </a:r>
                    </a:p>
                    <a:p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Геология и разведка нефтяных и газовых месторождений</a:t>
                      </a:r>
                    </a:p>
                  </a:txBody>
                  <a:tcPr marL="91441" marR="91441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Техник-геолог</a:t>
                      </a:r>
                    </a:p>
                  </a:txBody>
                  <a:tcPr marL="91441" marR="91441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3г. 10 мес.</a:t>
                      </a:r>
                    </a:p>
                  </a:txBody>
                  <a:tcPr marL="91441" marR="91441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Очная</a:t>
                      </a:r>
                    </a:p>
                  </a:txBody>
                  <a:tcPr marL="91441" marR="91441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 класс</a:t>
                      </a:r>
                    </a:p>
                  </a:txBody>
                  <a:tcPr marL="91441" marR="91441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84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2г. 10 мес.</a:t>
                      </a:r>
                    </a:p>
                  </a:txBody>
                  <a:tcPr marL="91441" marR="91441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Очная </a:t>
                      </a:r>
                    </a:p>
                  </a:txBody>
                  <a:tcPr marL="91441" marR="91441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 класс</a:t>
                      </a:r>
                    </a:p>
                  </a:txBody>
                  <a:tcPr marL="91441" marR="91441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762009">
                <a:tc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21.02.11</a:t>
                      </a:r>
                    </a:p>
                    <a:p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Геофизические</a:t>
                      </a:r>
                      <a:r>
                        <a:rPr lang="ru-RU" sz="11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методы поисков и разведки месторождений полезных ископаемых</a:t>
                      </a:r>
                      <a:endParaRPr lang="ru-RU" sz="1100" b="1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1" marR="91441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Техник-геофизик</a:t>
                      </a:r>
                    </a:p>
                  </a:txBody>
                  <a:tcPr marL="91441" marR="91441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3г.</a:t>
                      </a:r>
                      <a:r>
                        <a:rPr lang="ru-RU" sz="11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10 мес.</a:t>
                      </a:r>
                      <a:endParaRPr lang="ru-RU" sz="1100" b="1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1" marR="91441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Очная </a:t>
                      </a:r>
                    </a:p>
                  </a:txBody>
                  <a:tcPr marL="91441" marR="91441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 класс</a:t>
                      </a:r>
                    </a:p>
                  </a:txBody>
                  <a:tcPr marL="91441" marR="91441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534321"/>
                  </a:ext>
                </a:extLst>
              </a:tr>
            </a:tbl>
          </a:graphicData>
        </a:graphic>
      </p:graphicFrame>
      <p:sp>
        <p:nvSpPr>
          <p:cNvPr id="4183" name="TextBox 6"/>
          <p:cNvSpPr txBox="1">
            <a:spLocks noChangeArrowheads="1"/>
          </p:cNvSpPr>
          <p:nvPr/>
        </p:nvSpPr>
        <p:spPr bwMode="auto">
          <a:xfrm>
            <a:off x="2566988" y="160339"/>
            <a:ext cx="7058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НАШИ СПЕЦИАЛЬНОСТИ</a:t>
            </a:r>
          </a:p>
        </p:txBody>
      </p:sp>
    </p:spTree>
    <p:extLst>
      <p:ext uri="{BB962C8B-B14F-4D97-AF65-F5344CB8AC3E}">
        <p14:creationId xmlns:p14="http://schemas.microsoft.com/office/powerpoint/2010/main" val="162596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904"/>
    </mc:Choice>
    <mc:Fallback xmlns="">
      <p:transition spd="slow" advClick="0" advTm="1190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071" y="87923"/>
            <a:ext cx="5953858" cy="1092811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ОБРАЗОВАТЕЛЬНЫЙ ПРОЦЕСС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49366" y="1400542"/>
            <a:ext cx="76932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шестидневная учебная неделя (понедельник – суббота)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первая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смена – 8:30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вторая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смена –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14:25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каникулы: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с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31 декабря по 13 января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с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июля по 31 августа</a:t>
            </a:r>
          </a:p>
        </p:txBody>
      </p:sp>
    </p:spTree>
    <p:extLst>
      <p:ext uri="{BB962C8B-B14F-4D97-AF65-F5344CB8AC3E}">
        <p14:creationId xmlns:p14="http://schemas.microsoft.com/office/powerpoint/2010/main" val="77408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5408" y="0"/>
            <a:ext cx="5961184" cy="140054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ОБРАЗОВАТЕЛЬНЫЕ РЕСУРСЫ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484" y="1822169"/>
            <a:ext cx="5562215" cy="31517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95" y="1565031"/>
            <a:ext cx="5226514" cy="366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88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-16668"/>
            <a:ext cx="8229600" cy="976312"/>
          </a:xfrm>
        </p:spPr>
        <p:txBody>
          <a:bodyPr/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НАШИ ПАРТНЕРЫ</a:t>
            </a:r>
          </a:p>
        </p:txBody>
      </p:sp>
      <p:pic>
        <p:nvPicPr>
          <p:cNvPr id="28675" name="Содержимое 3" descr="EDC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79651" y="1325564"/>
            <a:ext cx="2168525" cy="1220787"/>
          </a:xfrm>
        </p:spPr>
      </p:pic>
      <p:pic>
        <p:nvPicPr>
          <p:cNvPr id="28676" name="Рисунок 4" descr="газпром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4" y="3582988"/>
            <a:ext cx="2097087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Рисунок 5" descr="БКЕ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" t="5441" r="2751" b="1131"/>
          <a:stretch>
            <a:fillRect/>
          </a:stretch>
        </p:blipFill>
        <p:spPr bwMode="auto">
          <a:xfrm>
            <a:off x="7872413" y="1325564"/>
            <a:ext cx="2271712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Рисунок 6" descr="лукойл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3" t="12201" r="34250" b="3801"/>
          <a:stretch>
            <a:fillRect/>
          </a:stretch>
        </p:blipFill>
        <p:spPr bwMode="auto">
          <a:xfrm>
            <a:off x="5186363" y="946150"/>
            <a:ext cx="1744662" cy="232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Рисунок 7" descr="ПНГ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5226051"/>
            <a:ext cx="21717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Рисунок 8" descr="ПНО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6" y="2957513"/>
            <a:ext cx="1787525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Рисунок 9" descr="Ритек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075" y="5121276"/>
            <a:ext cx="2247900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Рисунок 10" descr="сириус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013" y="4168776"/>
            <a:ext cx="2513012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Рисунок 11" descr="УДГ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713" y="4221163"/>
            <a:ext cx="1511300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Рисунок 12" descr="чурс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0" y="2868614"/>
            <a:ext cx="15573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Рисунок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338" y="2876551"/>
            <a:ext cx="1414462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Рисунок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50" y="5757863"/>
            <a:ext cx="4319588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719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79"/>
    </mc:Choice>
    <mc:Fallback xmlns="">
      <p:transition spd="slow" advClick="0" advTm="6079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5124" y="295070"/>
            <a:ext cx="11646876" cy="6795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СТИПЕНДИАЛЬНОЕ ОБЕСПЕЧЕНИЕ И ДРУГИЕ ФОРМЫ МАТЕРИАЛЬНОЙ ПОДДЕРЖКИ 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457966"/>
              </p:ext>
            </p:extLst>
          </p:nvPr>
        </p:nvGraphicFramePr>
        <p:xfrm>
          <a:off x="545124" y="1141696"/>
          <a:ext cx="11394830" cy="55705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97415">
                  <a:extLst>
                    <a:ext uri="{9D8B030D-6E8A-4147-A177-3AD203B41FA5}">
                      <a16:colId xmlns:a16="http://schemas.microsoft.com/office/drawing/2014/main" val="3173732550"/>
                    </a:ext>
                  </a:extLst>
                </a:gridCol>
                <a:gridCol w="5697415">
                  <a:extLst>
                    <a:ext uri="{9D8B030D-6E8A-4147-A177-3AD203B41FA5}">
                      <a16:colId xmlns:a16="http://schemas.microsoft.com/office/drawing/2014/main" val="1083463511"/>
                    </a:ext>
                  </a:extLst>
                </a:gridCol>
              </a:tblGrid>
              <a:tr h="233061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Академическая стипендия</a:t>
                      </a:r>
                      <a:endParaRPr lang="ru-RU" sz="2000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Социальная стипендия</a:t>
                      </a:r>
                      <a:endParaRPr lang="ru-RU" sz="2000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084588"/>
                  </a:ext>
                </a:extLst>
              </a:tr>
              <a:tr h="407857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881, 43</a:t>
                      </a:r>
                      <a:r>
                        <a:rPr lang="ru-RU" sz="20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рублей в месяц (на базе 9 классов)</a:t>
                      </a:r>
                      <a:endParaRPr lang="ru-RU" sz="2000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1322, 14 </a:t>
                      </a:r>
                      <a:r>
                        <a:rPr lang="ru-RU" sz="20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рублей в месяц (на базе 9 классов)</a:t>
                      </a:r>
                      <a:endParaRPr lang="ru-RU" sz="2000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8320379"/>
                  </a:ext>
                </a:extLst>
              </a:tr>
              <a:tr h="407857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1322, 14 </a:t>
                      </a:r>
                      <a:r>
                        <a:rPr lang="ru-RU" sz="20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рублей в месяц (на базе 11 классов)</a:t>
                      </a:r>
                      <a:endParaRPr lang="ru-RU" sz="2000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1983, 22 </a:t>
                      </a:r>
                      <a:r>
                        <a:rPr lang="ru-RU" sz="20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рублей в месяц (на базе 11 классов)</a:t>
                      </a:r>
                      <a:endParaRPr lang="ru-RU" sz="2000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0796749"/>
                  </a:ext>
                </a:extLst>
              </a:tr>
              <a:tr h="2680205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Условие: </a:t>
                      </a:r>
                    </a:p>
                    <a:p>
                      <a:r>
                        <a:rPr lang="ru-RU" sz="20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промежуточная аттестация на оценки «4» и «5»</a:t>
                      </a:r>
                      <a:endParaRPr lang="ru-RU" sz="2000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Категории: </a:t>
                      </a:r>
                    </a:p>
                    <a:p>
                      <a:r>
                        <a:rPr lang="ru-RU" sz="20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дети-сироты и дети, оставшиеся без попечения родителей</a:t>
                      </a:r>
                    </a:p>
                    <a:p>
                      <a:r>
                        <a:rPr lang="ru-RU" sz="20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дети-инвалиды</a:t>
                      </a:r>
                    </a:p>
                    <a:p>
                      <a:r>
                        <a:rPr lang="ru-RU" sz="20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инвалиды вследствие военной травмы или заболевания, полученных в период прохождения военной службы и ветераны боевых действий </a:t>
                      </a:r>
                    </a:p>
                    <a:p>
                      <a:r>
                        <a:rPr lang="ru-RU" sz="20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лица, подвергшиеся воздействию радиации вследствие катастрофы на Чернобыльской атомной электростанции и иных радиационных катастроф, вследствие ядерных испытаний на Семипалатинском полигоне </a:t>
                      </a:r>
                    </a:p>
                    <a:p>
                      <a:r>
                        <a:rPr lang="ru-RU" sz="20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лица, получившие государственную социальную помощь</a:t>
                      </a:r>
                      <a:endParaRPr lang="ru-RU" sz="2000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16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465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2874" y="334108"/>
            <a:ext cx="6826250" cy="48284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ИНФОРМАЦИЯ ОБ ОБЩЕЖИТИЯХ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0151" y="1098305"/>
            <a:ext cx="10579182" cy="503156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Места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проживания в общежитиях предоставляются в объемах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квоты, утвержденной соответствующим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приказом Министерства образования и науки Пермского края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Адреса общежитий: 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Бульвар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Гагарина, 58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</a:t>
            </a:r>
          </a:p>
          <a:p>
            <a:pPr marL="342900" indent="-342900">
              <a:buFontTx/>
              <a:buChar char="-"/>
            </a:pP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Обвинская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Ивана Франко, 39 Б</a:t>
            </a: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Учёт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категорий иногородних заявителей (при предъявлении подтверждающих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документов): 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Сироты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опекаемые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лица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Лица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многодетных малоимущих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семей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Малоимущие лица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Иные лица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79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4"/>
          <p:cNvSpPr>
            <a:spLocks noChangeArrowheads="1"/>
          </p:cNvSpPr>
          <p:nvPr/>
        </p:nvSpPr>
        <p:spPr bwMode="auto">
          <a:xfrm>
            <a:off x="1524000" y="142876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СТУДЕНЧЕСКАЯ И СПОРТИВНАЯ ЖИЗНЬ</a:t>
            </a:r>
            <a:endParaRPr lang="ru-RU" altLang="ru-RU" sz="2800" dirty="0">
              <a:solidFill>
                <a:srgbClr val="002060"/>
              </a:solidFill>
            </a:endParaRPr>
          </a:p>
        </p:txBody>
      </p:sp>
      <p:pic>
        <p:nvPicPr>
          <p:cNvPr id="29699" name="Рисунок 14" descr="-SeZR8IjVHI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995" y="4090623"/>
            <a:ext cx="2629151" cy="231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Рисунок 15" descr="V6hfXJIxt_U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0" t="20192"/>
          <a:stretch>
            <a:fillRect/>
          </a:stretch>
        </p:blipFill>
        <p:spPr bwMode="auto">
          <a:xfrm>
            <a:off x="3984468" y="3601306"/>
            <a:ext cx="2663825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Рисунок 17" descr="баскет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191" y="873798"/>
            <a:ext cx="3270377" cy="2453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065" y="873798"/>
            <a:ext cx="2258833" cy="3009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25153" y="843025"/>
            <a:ext cx="2936631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Наши секции: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Волейбол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Баскетбол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Настольный теннис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Шахматы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Гиревой спорт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Атлетическая подготовка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ОФП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Лыжная подготовка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611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974"/>
    </mc:Choice>
    <mc:Fallback xmlns="">
      <p:transition spd="slow" advClick="0" advTm="10974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1245</Words>
  <Application>Microsoft Office PowerPoint</Application>
  <PresentationFormat>Широкоэкранный</PresentationFormat>
  <Paragraphs>308</Paragraphs>
  <Slides>23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 Доехать до нас: до остановки "Пермская ярмарка"  на автобусе: 27, 38, 55, 75; трамвае: 7.  далее пешком 1 минуту до остановки "Ушинского"  на автобусе: 1, 8, 11, 16, 26, 33.  далее пешком 6 минут</vt:lpstr>
      <vt:lpstr>Презентация PowerPoint</vt:lpstr>
      <vt:lpstr>ОБРАЗОВАТЕЛЬНЫЙ ПРОЦЕСС</vt:lpstr>
      <vt:lpstr>ОБРАЗОВАТЕЛЬНЫЕ РЕСУРСЫ</vt:lpstr>
      <vt:lpstr>НАШИ ПАРТНЕРЫ</vt:lpstr>
      <vt:lpstr>СТИПЕНДИАЛЬНОЕ ОБЕСПЕЧЕНИЕ И ДРУГИЕ ФОРМЫ МАТЕРИАЛЬНОЙ ПОДДЕРЖКИ  </vt:lpstr>
      <vt:lpstr>ИНФОРМАЦИЯ ОБ ОБЩЕЖИТИЯХ</vt:lpstr>
      <vt:lpstr>Презентация PowerPoint</vt:lpstr>
      <vt:lpstr>СТУДЕНЧЕСКИЙ СОВЕТ</vt:lpstr>
      <vt:lpstr>НАШИ ТРАДИЦИОННЫЕ МЕРОПРИЯТИЯ</vt:lpstr>
      <vt:lpstr>АБИТУРИЕНТУ</vt:lpstr>
      <vt:lpstr>ПЕРЕЧЕНЬ ДОКУМЕНТОВ ДЛЯ ПОСТУПЛЕНИЯ В КОЛЛЕДЖ</vt:lpstr>
      <vt:lpstr>ПРИЕМ НА ОБУЧЕНИЕ В 2023-2024 ГОДУ</vt:lpstr>
      <vt:lpstr>Презентация PowerPoint</vt:lpstr>
      <vt:lpstr>ПОДАТЬ ДОКУМЕНТЫ</vt:lpstr>
      <vt:lpstr>ЗАЧИСЛЕНИЕ В ОБРАЗОВАТЕЛЬНУЮ ОРГАНИЗАЦИЮ</vt:lpstr>
      <vt:lpstr>Итоги приемной кампании 2022 г.</vt:lpstr>
      <vt:lpstr>Итоги приемной кампании 2022 г.</vt:lpstr>
      <vt:lpstr>Итоги приемной кампании 2022 г.</vt:lpstr>
      <vt:lpstr>ВНИМАНИЕ</vt:lpstr>
      <vt:lpstr>АНКЕТА АБИТУРИЕНТА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открытых дверей</dc:title>
  <dc:creator>Кабинет №110</dc:creator>
  <cp:lastModifiedBy>Зам.директора по УМР</cp:lastModifiedBy>
  <cp:revision>50</cp:revision>
  <dcterms:created xsi:type="dcterms:W3CDTF">2023-04-12T04:47:54Z</dcterms:created>
  <dcterms:modified xsi:type="dcterms:W3CDTF">2023-04-27T14:54:53Z</dcterms:modified>
</cp:coreProperties>
</file>