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jpeg" ContentType="image/jpeg"/>
  <Override PartName="/ppt/media/image2.png" ContentType="image/png"/>
  <Override PartName="/ppt/media/image3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72" r:id="rId11"/>
    <p:sldMasterId id="2147483674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Для перемещения страницы щёлкните мышью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Open Sans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C57086DD-916F-4B16-920E-74D20AC3228D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Box 1"/>
          <p:cNvSpPr/>
          <p:nvPr/>
        </p:nvSpPr>
        <p:spPr>
          <a:xfrm>
            <a:off x="942840" y="694800"/>
            <a:ext cx="4971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+mn-lt"/>
              <a:ea typeface="+mn-ea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685800" y="4343040"/>
            <a:ext cx="5466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1"/>
          <p:cNvSpPr/>
          <p:nvPr/>
        </p:nvSpPr>
        <p:spPr>
          <a:xfrm>
            <a:off x="-14957280" y="-11796840"/>
            <a:ext cx="18114480" cy="12489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+mn-lt"/>
              <a:ea typeface="+mn-ea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685800" y="4343040"/>
            <a:ext cx="547020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Box 1"/>
          <p:cNvSpPr/>
          <p:nvPr/>
        </p:nvSpPr>
        <p:spPr>
          <a:xfrm>
            <a:off x="942840" y="694800"/>
            <a:ext cx="4971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+mn-lt"/>
              <a:ea typeface="+mn-ea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685800" y="4343040"/>
            <a:ext cx="5466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EF2A3A-14B6-44A4-A697-3D6B736AAD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D9CEDF1-C544-4B54-8883-85A26661B35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91082F47-F880-4621-AD6D-1DF6AAF64FC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F351A55-2F3C-4C0E-8434-0E106C0F19F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4D16BE8E-0F9E-4C48-B27F-34C7EEA68C6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3E119BDD-3974-4C6A-9B76-9954F60C33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A7A7CBB-6C2D-489C-9678-6A9954498A1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3AF179B5-0A00-4A05-AF69-DE0750EB33C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F25A773D-1B26-4878-9175-F7EF99C3BA0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8E17C23-43E1-4153-BF34-9C321920881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39E9DA6-3EA8-40C3-9A18-3A05CEB67A0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25E4C39-4F8F-4F3C-9112-F21D6E765C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BDB583D-63E5-4D0C-94AE-23E856CACC2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3387D5A-09EC-43CF-8B45-C24F358DA3B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ABB0851-034C-4710-8433-4A284A9785B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82CB1D0D-A9CC-47D8-8F62-8FDE4D273D9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B2E9EA8-F65F-4594-9F37-8161A73966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6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0CA70E9-1F8A-474A-91AD-21405CF55AC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ADF6DBB-A4F5-44F5-958C-D39BB72ADBB6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58B97F-5D7E-495E-BEE9-D12B445FFAD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BA0B665-94D5-4692-9C68-431C459DD8D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54A0000-171A-4C32-97EF-8F0C6DE5BDB6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4CC2064-CAD1-4B51-BE19-2A7FC25D2F98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4000" strike="noStrike" u="none" cap="all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Образец текста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9634B18-04F6-4F92-B9B3-D7C714449BB5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136438A-80D1-487C-84AC-2C081E5011A3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0FF2C7-3176-4380-930B-3848F27207F2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D7575D-E8E6-44E6-A96A-57B10DF1DB30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5DEE644-CD42-4CD4-A3E3-FA0C319EB0CD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ВКО"/>
          <p:cNvPicPr/>
          <p:nvPr/>
        </p:nvPicPr>
        <p:blipFill>
          <a:blip r:embed="rId1">
            <a:lum bright="30000"/>
          </a:blip>
          <a:stretch/>
        </p:blipFill>
        <p:spPr>
          <a:xfrm>
            <a:off x="-7920" y="260280"/>
            <a:ext cx="9151560" cy="68846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" name="Group 8"/>
          <p:cNvGrpSpPr/>
          <p:nvPr/>
        </p:nvGrpSpPr>
        <p:grpSpPr>
          <a:xfrm>
            <a:off x="671400" y="6512040"/>
            <a:ext cx="8172360" cy="294840"/>
            <a:chOff x="671400" y="6512040"/>
            <a:chExt cx="8172360" cy="294840"/>
          </a:xfrm>
        </p:grpSpPr>
        <p:grpSp>
          <p:nvGrpSpPr>
            <p:cNvPr id="83" name="Group 9"/>
            <p:cNvGrpSpPr/>
            <p:nvPr/>
          </p:nvGrpSpPr>
          <p:grpSpPr>
            <a:xfrm>
              <a:off x="5017320" y="6627600"/>
              <a:ext cx="3826440" cy="165600"/>
              <a:chOff x="5017320" y="6627600"/>
              <a:chExt cx="3826440" cy="165600"/>
            </a:xfrm>
          </p:grpSpPr>
          <p:sp>
            <p:nvSpPr>
              <p:cNvPr id="84" name="Line 10"/>
              <p:cNvSpPr/>
              <p:nvPr/>
            </p:nvSpPr>
            <p:spPr>
              <a:xfrm flipH="1">
                <a:off x="5017320" y="6710040"/>
                <a:ext cx="3421080" cy="360"/>
              </a:xfrm>
              <a:prstGeom prst="line">
                <a:avLst/>
              </a:prstGeom>
              <a:ln w="38100">
                <a:solidFill>
                  <a:srgbClr val="8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ru-RU" sz="1800" strike="noStrike" u="none">
                  <a:solidFill>
                    <a:schemeClr val="dk1"/>
                  </a:solidFill>
                  <a:uFillTx/>
                  <a:latin typeface="Calibri"/>
                </a:endParaRPr>
              </a:p>
            </p:txBody>
          </p:sp>
          <p:sp>
            <p:nvSpPr>
              <p:cNvPr id="85" name="Line 11"/>
              <p:cNvSpPr/>
              <p:nvPr/>
            </p:nvSpPr>
            <p:spPr>
              <a:xfrm flipH="1">
                <a:off x="5017320" y="6627600"/>
                <a:ext cx="3826440" cy="360"/>
              </a:xfrm>
              <a:prstGeom prst="line">
                <a:avLst/>
              </a:prstGeom>
              <a:ln w="38100">
                <a:solidFill>
                  <a:srgbClr val="8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ru-RU" sz="1800" strike="noStrike" u="none">
                  <a:solidFill>
                    <a:schemeClr val="dk1"/>
                  </a:solidFill>
                  <a:uFillTx/>
                  <a:latin typeface="Calibri"/>
                </a:endParaRPr>
              </a:p>
            </p:txBody>
          </p:sp>
          <p:sp>
            <p:nvSpPr>
              <p:cNvPr id="86" name="Line 12"/>
              <p:cNvSpPr/>
              <p:nvPr/>
            </p:nvSpPr>
            <p:spPr>
              <a:xfrm flipH="1">
                <a:off x="5017320" y="6792840"/>
                <a:ext cx="3001320" cy="360"/>
              </a:xfrm>
              <a:prstGeom prst="line">
                <a:avLst/>
              </a:prstGeom>
              <a:ln w="38100">
                <a:solidFill>
                  <a:srgbClr val="8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ru-RU" sz="1800" strike="noStrike" u="none">
                  <a:solidFill>
                    <a:schemeClr val="dk1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87" name="AutoShape 13"/>
            <p:cNvSpPr/>
            <p:nvPr/>
          </p:nvSpPr>
          <p:spPr>
            <a:xfrm>
              <a:off x="4590360" y="6512040"/>
              <a:ext cx="330840" cy="29484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>
              <a:solidFill>
                <a:srgbClr val="99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grpSp>
          <p:nvGrpSpPr>
            <p:cNvPr id="88" name="Group 14"/>
            <p:cNvGrpSpPr/>
            <p:nvPr/>
          </p:nvGrpSpPr>
          <p:grpSpPr>
            <a:xfrm>
              <a:off x="671400" y="6627600"/>
              <a:ext cx="3826440" cy="165600"/>
              <a:chOff x="671400" y="6627600"/>
              <a:chExt cx="3826440" cy="165600"/>
            </a:xfrm>
          </p:grpSpPr>
          <p:sp>
            <p:nvSpPr>
              <p:cNvPr id="89" name="Line 15"/>
              <p:cNvSpPr/>
              <p:nvPr/>
            </p:nvSpPr>
            <p:spPr>
              <a:xfrm>
                <a:off x="1076760" y="6710040"/>
                <a:ext cx="3421080" cy="360"/>
              </a:xfrm>
              <a:prstGeom prst="line">
                <a:avLst/>
              </a:prstGeom>
              <a:ln w="38100">
                <a:solidFill>
                  <a:srgbClr val="8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ru-RU" sz="1800" strike="noStrike" u="none">
                  <a:solidFill>
                    <a:schemeClr val="dk1"/>
                  </a:solidFill>
                  <a:uFillTx/>
                  <a:latin typeface="Calibri"/>
                </a:endParaRPr>
              </a:p>
            </p:txBody>
          </p:sp>
          <p:sp>
            <p:nvSpPr>
              <p:cNvPr id="90" name="Line 16"/>
              <p:cNvSpPr/>
              <p:nvPr/>
            </p:nvSpPr>
            <p:spPr>
              <a:xfrm>
                <a:off x="671400" y="6627600"/>
                <a:ext cx="3826440" cy="360"/>
              </a:xfrm>
              <a:prstGeom prst="line">
                <a:avLst/>
              </a:prstGeom>
              <a:ln w="38100">
                <a:solidFill>
                  <a:srgbClr val="8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ru-RU" sz="1800" strike="noStrike" u="none">
                  <a:solidFill>
                    <a:schemeClr val="dk1"/>
                  </a:solidFill>
                  <a:uFillTx/>
                  <a:latin typeface="Calibri"/>
                </a:endParaRPr>
              </a:p>
            </p:txBody>
          </p:sp>
          <p:sp>
            <p:nvSpPr>
              <p:cNvPr id="91" name="Line 17"/>
              <p:cNvSpPr/>
              <p:nvPr/>
            </p:nvSpPr>
            <p:spPr>
              <a:xfrm>
                <a:off x="1496520" y="6792840"/>
                <a:ext cx="3001320" cy="360"/>
              </a:xfrm>
              <a:prstGeom prst="line">
                <a:avLst/>
              </a:prstGeom>
              <a:ln w="38100">
                <a:solidFill>
                  <a:srgbClr val="8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ru-RU" sz="1800" strike="noStrike" u="none">
                  <a:solidFill>
                    <a:schemeClr val="dk1"/>
                  </a:solidFill>
                  <a:uFillTx/>
                  <a:latin typeface="Calibri"/>
                </a:endParaRPr>
              </a:p>
            </p:txBody>
          </p:sp>
        </p:grpSp>
      </p:grpSp>
      <p:pic>
        <p:nvPicPr>
          <p:cNvPr id="92" name="Picture 13" descr="ОрелВоенный"/>
          <p:cNvPicPr/>
          <p:nvPr/>
        </p:nvPicPr>
        <p:blipFill>
          <a:blip r:embed="rId2"/>
          <a:stretch/>
        </p:blipFill>
        <p:spPr>
          <a:xfrm>
            <a:off x="3139920" y="0"/>
            <a:ext cx="3163680" cy="20887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3" name="Group 4"/>
          <p:cNvGrpSpPr/>
          <p:nvPr/>
        </p:nvGrpSpPr>
        <p:grpSpPr>
          <a:xfrm>
            <a:off x="-73080" y="-360"/>
            <a:ext cx="417960" cy="6895440"/>
            <a:chOff x="-73080" y="-360"/>
            <a:chExt cx="417960" cy="6895440"/>
          </a:xfrm>
        </p:grpSpPr>
        <p:sp>
          <p:nvSpPr>
            <p:cNvPr id="94" name="Rectangle 5"/>
            <p:cNvSpPr/>
            <p:nvPr/>
          </p:nvSpPr>
          <p:spPr>
            <a:xfrm rot="5400000">
              <a:off x="-3158640" y="3390840"/>
              <a:ext cx="6895080" cy="1123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>
                  <a:alpha val="15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95" name="Rectangle 6"/>
            <p:cNvSpPr/>
            <p:nvPr/>
          </p:nvSpPr>
          <p:spPr>
            <a:xfrm rot="5400000">
              <a:off x="-3272040" y="3390840"/>
              <a:ext cx="6895080" cy="11304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ff0000">
                  <a:alpha val="15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96" name="Rectangle 7"/>
            <p:cNvSpPr/>
            <p:nvPr/>
          </p:nvSpPr>
          <p:spPr>
            <a:xfrm rot="16200000">
              <a:off x="-1738440" y="3321000"/>
              <a:ext cx="3583800" cy="252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>
                  <a:alpha val="15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97" name="Прямоугольник 23"/>
          <p:cNvSpPr/>
          <p:nvPr/>
        </p:nvSpPr>
        <p:spPr>
          <a:xfrm>
            <a:off x="1071360" y="2274840"/>
            <a:ext cx="7071840" cy="167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          </a:t>
            </a: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Военный Комиссариат Пермского края</a:t>
            </a:r>
            <a:endParaRPr b="0" lang="ru-RU" sz="28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проводит набор кандидатов для поступления       в высшие военные учебные заведения Российской Федерации в 2026 году.</a:t>
            </a:r>
            <a:endParaRPr b="0" lang="ru-RU" sz="24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Box 1"/>
          <p:cNvSpPr/>
          <p:nvPr/>
        </p:nvSpPr>
        <p:spPr>
          <a:xfrm>
            <a:off x="685800" y="2127240"/>
            <a:ext cx="7772040" cy="1658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en-GB" sz="44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ru-RU" sz="44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  <p:sp>
        <p:nvSpPr>
          <p:cNvPr id="99" name="Text Box 2"/>
          <p:cNvSpPr/>
          <p:nvPr/>
        </p:nvSpPr>
        <p:spPr>
          <a:xfrm>
            <a:off x="1371600" y="3975120"/>
            <a:ext cx="6400440" cy="1755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0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360360" y="1079640"/>
            <a:ext cx="8783280" cy="4679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Rectangle 4"/>
          <p:cNvSpPr/>
          <p:nvPr/>
        </p:nvSpPr>
        <p:spPr>
          <a:xfrm>
            <a:off x="0" y="0"/>
            <a:ext cx="2507760" cy="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2" name="Rectangle 5"/>
          <p:cNvSpPr/>
          <p:nvPr/>
        </p:nvSpPr>
        <p:spPr>
          <a:xfrm>
            <a:off x="0" y="186048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3" name="Rectangle 6"/>
          <p:cNvSpPr/>
          <p:nvPr/>
        </p:nvSpPr>
        <p:spPr>
          <a:xfrm>
            <a:off x="0" y="0"/>
            <a:ext cx="961560" cy="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4" name="Rectangle 7"/>
          <p:cNvSpPr/>
          <p:nvPr/>
        </p:nvSpPr>
        <p:spPr>
          <a:xfrm>
            <a:off x="0" y="390204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5" name="Rectangle 8"/>
          <p:cNvSpPr/>
          <p:nvPr/>
        </p:nvSpPr>
        <p:spPr>
          <a:xfrm>
            <a:off x="0" y="0"/>
            <a:ext cx="3036600" cy="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6" name="Rectangle 9"/>
          <p:cNvSpPr/>
          <p:nvPr/>
        </p:nvSpPr>
        <p:spPr>
          <a:xfrm>
            <a:off x="0" y="685656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7" name="Text Box 10"/>
          <p:cNvSpPr/>
          <p:nvPr/>
        </p:nvSpPr>
        <p:spPr>
          <a:xfrm>
            <a:off x="790560" y="549360"/>
            <a:ext cx="8203680" cy="2166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400" strike="noStrike" u="none">
                <a:solidFill>
                  <a:srgbClr val="000000"/>
                </a:solidFill>
                <a:uFillTx/>
                <a:latin typeface="Times New Roman"/>
              </a:rPr>
              <a:t>ПРАВИЛА ПОСТУПЛЕНИЯ </a:t>
            </a:r>
            <a:endParaRPr b="0" lang="ru-RU" sz="14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400" strike="noStrike" u="none">
                <a:solidFill>
                  <a:srgbClr val="000000"/>
                </a:solidFill>
                <a:uFillTx/>
                <a:latin typeface="Times New Roman"/>
              </a:rPr>
              <a:t>В ВЫСШИЕ ВОЕННЫЕ ОБРАЗОВАТЕЛЬНЫЕ УЧРЕЖДЕНИЯ</a:t>
            </a:r>
            <a:endParaRPr b="0" lang="ru-RU" sz="14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1. Возрастные ограничения для лиц, поступающих в военно-учебные заведения: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Лица, не служившие в Вооруженных Силах  РФ - с 16 до 22 лет, отслужившие и военнослужащие, проходящие военную службу по призыву - до 24 лет, а военнослужащие, проходящие службу по контракту – 27 лет. Возраст определяется по состоянию на 1 августа года поступления.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2. Мероприятия и сроки их проведения при отборе кандидатов в военно-учебные заведения: 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  <p:sp>
        <p:nvSpPr>
          <p:cNvPr id="108" name="Rectangle 11"/>
          <p:cNvSpPr/>
          <p:nvPr/>
        </p:nvSpPr>
        <p:spPr>
          <a:xfrm>
            <a:off x="0" y="2408400"/>
            <a:ext cx="961560" cy="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pSp>
        <p:nvGrpSpPr>
          <p:cNvPr id="109" name="Group 12"/>
          <p:cNvGrpSpPr/>
          <p:nvPr/>
        </p:nvGrpSpPr>
        <p:grpSpPr>
          <a:xfrm>
            <a:off x="360360" y="2824200"/>
            <a:ext cx="8783280" cy="1252440"/>
            <a:chOff x="360360" y="2824200"/>
            <a:chExt cx="8783280" cy="1252440"/>
          </a:xfrm>
        </p:grpSpPr>
        <p:sp>
          <p:nvSpPr>
            <p:cNvPr id="110" name="Rectangle 13"/>
            <p:cNvSpPr/>
            <p:nvPr/>
          </p:nvSpPr>
          <p:spPr>
            <a:xfrm>
              <a:off x="360360" y="2824200"/>
              <a:ext cx="4925520" cy="2901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8480" bIns="46800" anchor="t">
              <a:noAutofit/>
            </a:bodyPr>
            <a:p>
              <a:pPr algn="just" defTabSz="914400">
                <a:lnSpc>
                  <a:spcPct val="86000"/>
                </a:lnSpc>
                <a:tabLst>
                  <a:tab algn="l" pos="0"/>
                  <a:tab algn="l" pos="447840"/>
                  <a:tab algn="l" pos="896760"/>
                  <a:tab algn="l" pos="1346040"/>
                  <a:tab algn="l" pos="1795320"/>
                  <a:tab algn="l" pos="2244600"/>
                  <a:tab algn="l" pos="2693880"/>
                  <a:tab algn="l" pos="3143160"/>
                  <a:tab algn="l" pos="3592440"/>
                  <a:tab algn="l" pos="4041720"/>
                  <a:tab algn="l" pos="4491000"/>
                  <a:tab algn="l" pos="4940280"/>
                  <a:tab algn="l" pos="5389560"/>
                  <a:tab algn="l" pos="5838840"/>
                  <a:tab algn="l" pos="6288120"/>
                  <a:tab algn="l" pos="6737400"/>
                  <a:tab algn="l" pos="7186680"/>
                  <a:tab algn="l" pos="7635960"/>
                  <a:tab algn="l" pos="8085240"/>
                  <a:tab algn="l" pos="8534520"/>
                  <a:tab algn="l" pos="8983800"/>
                </a:tabLst>
              </a:pP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Times New Roman"/>
                </a:rPr>
                <a:t>- Приём заявлений отделом военного комиссариата Пермского края </a:t>
              </a:r>
              <a:endParaRPr b="0" lang="ru-RU" sz="1200" strike="noStrike" u="none">
                <a:solidFill>
                  <a:srgbClr val="000000"/>
                </a:solidFill>
                <a:uFillTx/>
                <a:latin typeface="Open Sans"/>
              </a:endParaRPr>
            </a:p>
          </p:txBody>
        </p:sp>
        <p:sp>
          <p:nvSpPr>
            <p:cNvPr id="111" name="Rectangle 14"/>
            <p:cNvSpPr/>
            <p:nvPr/>
          </p:nvSpPr>
          <p:spPr>
            <a:xfrm>
              <a:off x="5357880" y="2824200"/>
              <a:ext cx="2895120" cy="2901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8480" bIns="46800" anchor="t">
              <a:noAutofit/>
            </a:bodyPr>
            <a:p>
              <a:pPr defTabSz="914400">
                <a:lnSpc>
                  <a:spcPct val="86000"/>
                </a:lnSpc>
                <a:tabLst>
                  <a:tab algn="l" pos="0"/>
                  <a:tab algn="l" pos="447840"/>
                  <a:tab algn="l" pos="896760"/>
                  <a:tab algn="l" pos="1346040"/>
                  <a:tab algn="l" pos="1795320"/>
                  <a:tab algn="l" pos="2244600"/>
                  <a:tab algn="l" pos="2693880"/>
                  <a:tab algn="l" pos="3143160"/>
                  <a:tab algn="l" pos="3592440"/>
                  <a:tab algn="l" pos="4041720"/>
                  <a:tab algn="l" pos="4491000"/>
                  <a:tab algn="l" pos="4940280"/>
                  <a:tab algn="l" pos="5389560"/>
                  <a:tab algn="l" pos="5838840"/>
                  <a:tab algn="l" pos="6288120"/>
                  <a:tab algn="l" pos="6737400"/>
                  <a:tab algn="l" pos="7186680"/>
                  <a:tab algn="l" pos="7635960"/>
                  <a:tab algn="l" pos="8085240"/>
                  <a:tab algn="l" pos="8534520"/>
                  <a:tab algn="l" pos="8983800"/>
                </a:tabLst>
              </a:pP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Times New Roman"/>
                </a:rPr>
                <a:t>- до 20 апреля, </a:t>
              </a:r>
              <a:endParaRPr b="0" lang="ru-RU" sz="1200" strike="noStrike" u="none">
                <a:solidFill>
                  <a:srgbClr val="000000"/>
                </a:solidFill>
                <a:uFillTx/>
                <a:latin typeface="Open Sans"/>
              </a:endParaRPr>
            </a:p>
          </p:txBody>
        </p:sp>
        <p:sp>
          <p:nvSpPr>
            <p:cNvPr id="112" name="Rectangle 15"/>
            <p:cNvSpPr/>
            <p:nvPr/>
          </p:nvSpPr>
          <p:spPr>
            <a:xfrm>
              <a:off x="8253360" y="2824200"/>
              <a:ext cx="890280" cy="12506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113" name="Rectangle 16"/>
            <p:cNvSpPr/>
            <p:nvPr/>
          </p:nvSpPr>
          <p:spPr>
            <a:xfrm>
              <a:off x="360360" y="3114720"/>
              <a:ext cx="4763880" cy="1933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8480" bIns="46800" anchor="t">
              <a:noAutofit/>
            </a:bodyPr>
            <a:p>
              <a:pPr algn="just" defTabSz="914400">
                <a:lnSpc>
                  <a:spcPct val="86000"/>
                </a:lnSpc>
                <a:tabLst>
                  <a:tab algn="l" pos="0"/>
                  <a:tab algn="l" pos="447840"/>
                  <a:tab algn="l" pos="896760"/>
                  <a:tab algn="l" pos="1346040"/>
                  <a:tab algn="l" pos="1795320"/>
                  <a:tab algn="l" pos="2244600"/>
                  <a:tab algn="l" pos="2693880"/>
                  <a:tab algn="l" pos="3143160"/>
                  <a:tab algn="l" pos="3592440"/>
                  <a:tab algn="l" pos="4041720"/>
                  <a:tab algn="l" pos="4491000"/>
                  <a:tab algn="l" pos="4940280"/>
                  <a:tab algn="l" pos="5389560"/>
                  <a:tab algn="l" pos="5838840"/>
                  <a:tab algn="l" pos="6288120"/>
                  <a:tab algn="l" pos="6737400"/>
                  <a:tab algn="l" pos="7186680"/>
                  <a:tab algn="l" pos="7635960"/>
                  <a:tab algn="l" pos="8085240"/>
                  <a:tab algn="l" pos="8534520"/>
                  <a:tab algn="l" pos="8983800"/>
                </a:tabLst>
              </a:pP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Times New Roman"/>
                </a:rPr>
                <a:t>- Прохождение медицинского освидетельствования</a:t>
              </a:r>
              <a:endParaRPr b="0" lang="ru-RU" sz="1200" strike="noStrike" u="none">
                <a:solidFill>
                  <a:srgbClr val="000000"/>
                </a:solidFill>
                <a:uFillTx/>
                <a:latin typeface="Open Sans"/>
              </a:endParaRPr>
            </a:p>
          </p:txBody>
        </p:sp>
        <p:sp>
          <p:nvSpPr>
            <p:cNvPr id="114" name="Rectangle 17"/>
            <p:cNvSpPr/>
            <p:nvPr/>
          </p:nvSpPr>
          <p:spPr>
            <a:xfrm>
              <a:off x="5429160" y="3071880"/>
              <a:ext cx="3131640" cy="1933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8480" bIns="46800" anchor="t">
              <a:noAutofit/>
            </a:bodyPr>
            <a:p>
              <a:pPr defTabSz="914400">
                <a:lnSpc>
                  <a:spcPct val="86000"/>
                </a:lnSpc>
                <a:tabLst>
                  <a:tab algn="l" pos="0"/>
                  <a:tab algn="l" pos="447840"/>
                  <a:tab algn="l" pos="896760"/>
                  <a:tab algn="l" pos="1346040"/>
                  <a:tab algn="l" pos="1795320"/>
                  <a:tab algn="l" pos="2244600"/>
                  <a:tab algn="l" pos="2693880"/>
                  <a:tab algn="l" pos="3143160"/>
                  <a:tab algn="l" pos="3592440"/>
                  <a:tab algn="l" pos="4041720"/>
                  <a:tab algn="l" pos="4491000"/>
                  <a:tab algn="l" pos="4940280"/>
                  <a:tab algn="l" pos="5389560"/>
                  <a:tab algn="l" pos="5838840"/>
                  <a:tab algn="l" pos="6288120"/>
                  <a:tab algn="l" pos="6737400"/>
                  <a:tab algn="l" pos="7186680"/>
                  <a:tab algn="l" pos="7635960"/>
                  <a:tab algn="l" pos="8085240"/>
                  <a:tab algn="l" pos="8534520"/>
                  <a:tab algn="l" pos="8983800"/>
                </a:tabLst>
              </a:pP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Times New Roman"/>
                </a:rPr>
                <a:t>- март -  апрель</a:t>
              </a:r>
              <a:endParaRPr b="0" lang="ru-RU" sz="1200" strike="noStrike" u="none">
                <a:solidFill>
                  <a:srgbClr val="000000"/>
                </a:solidFill>
                <a:uFillTx/>
                <a:latin typeface="Open Sans"/>
              </a:endParaRPr>
            </a:p>
          </p:txBody>
        </p:sp>
        <p:sp>
          <p:nvSpPr>
            <p:cNvPr id="115" name="Rectangle 18"/>
            <p:cNvSpPr/>
            <p:nvPr/>
          </p:nvSpPr>
          <p:spPr>
            <a:xfrm>
              <a:off x="360360" y="3306600"/>
              <a:ext cx="4763880" cy="1918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116" name="Rectangle 19"/>
            <p:cNvSpPr/>
            <p:nvPr/>
          </p:nvSpPr>
          <p:spPr>
            <a:xfrm>
              <a:off x="5121360" y="3306600"/>
              <a:ext cx="3131640" cy="1918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117" name="Rectangle 20"/>
            <p:cNvSpPr/>
            <p:nvPr/>
          </p:nvSpPr>
          <p:spPr>
            <a:xfrm>
              <a:off x="360360" y="3498840"/>
              <a:ext cx="4763880" cy="1933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118" name="Rectangle 21"/>
            <p:cNvSpPr/>
            <p:nvPr/>
          </p:nvSpPr>
          <p:spPr>
            <a:xfrm>
              <a:off x="5121360" y="3498840"/>
              <a:ext cx="3131640" cy="1933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119" name="Rectangle 22"/>
            <p:cNvSpPr/>
            <p:nvPr/>
          </p:nvSpPr>
          <p:spPr>
            <a:xfrm>
              <a:off x="360360" y="3306600"/>
              <a:ext cx="4763880" cy="577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8480" bIns="46800" anchor="t">
              <a:noAutofit/>
            </a:bodyPr>
            <a:p>
              <a:pPr algn="just" defTabSz="914400">
                <a:lnSpc>
                  <a:spcPct val="86000"/>
                </a:lnSpc>
                <a:tabLst>
                  <a:tab algn="l" pos="0"/>
                  <a:tab algn="l" pos="447840"/>
                  <a:tab algn="l" pos="896760"/>
                  <a:tab algn="l" pos="1346040"/>
                  <a:tab algn="l" pos="1795320"/>
                  <a:tab algn="l" pos="2244600"/>
                  <a:tab algn="l" pos="2693880"/>
                  <a:tab algn="l" pos="3143160"/>
                  <a:tab algn="l" pos="3592440"/>
                  <a:tab algn="l" pos="4041720"/>
                  <a:tab algn="l" pos="4491000"/>
                  <a:tab algn="l" pos="4940280"/>
                  <a:tab algn="l" pos="5389560"/>
                  <a:tab algn="l" pos="5838840"/>
                  <a:tab algn="l" pos="6288120"/>
                  <a:tab algn="l" pos="6737400"/>
                  <a:tab algn="l" pos="7186680"/>
                  <a:tab algn="l" pos="7635960"/>
                  <a:tab algn="l" pos="8085240"/>
                  <a:tab algn="l" pos="8534520"/>
                  <a:tab algn="l" pos="8983800"/>
                </a:tabLst>
              </a:pP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Times New Roman"/>
                </a:rPr>
                <a:t>- Сдача экзаменов в военно-учебных заведениях</a:t>
              </a:r>
              <a:endParaRPr b="0" lang="ru-RU" sz="1200" strike="noStrike" u="none">
                <a:solidFill>
                  <a:srgbClr val="000000"/>
                </a:solidFill>
                <a:uFillTx/>
                <a:latin typeface="Open Sans"/>
              </a:endParaRPr>
            </a:p>
          </p:txBody>
        </p:sp>
        <p:sp>
          <p:nvSpPr>
            <p:cNvPr id="120" name="Rectangle 23"/>
            <p:cNvSpPr/>
            <p:nvPr/>
          </p:nvSpPr>
          <p:spPr>
            <a:xfrm>
              <a:off x="5429160" y="3357720"/>
              <a:ext cx="3131640" cy="5774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8480" bIns="46800" anchor="t">
              <a:noAutofit/>
            </a:bodyPr>
            <a:p>
              <a:pPr algn="just" defTabSz="914400">
                <a:lnSpc>
                  <a:spcPct val="86000"/>
                </a:lnSpc>
                <a:tabLst>
                  <a:tab algn="l" pos="0"/>
                  <a:tab algn="l" pos="447840"/>
                  <a:tab algn="l" pos="896760"/>
                  <a:tab algn="l" pos="1346040"/>
                  <a:tab algn="l" pos="1795320"/>
                  <a:tab algn="l" pos="2244600"/>
                  <a:tab algn="l" pos="2693880"/>
                  <a:tab algn="l" pos="3143160"/>
                  <a:tab algn="l" pos="3592440"/>
                  <a:tab algn="l" pos="4041720"/>
                  <a:tab algn="l" pos="4491000"/>
                  <a:tab algn="l" pos="4940280"/>
                  <a:tab algn="l" pos="5389560"/>
                  <a:tab algn="l" pos="5838840"/>
                  <a:tab algn="l" pos="6288120"/>
                  <a:tab algn="l" pos="6737400"/>
                  <a:tab algn="l" pos="7186680"/>
                  <a:tab algn="l" pos="7635960"/>
                  <a:tab algn="l" pos="8085240"/>
                  <a:tab algn="l" pos="8534520"/>
                  <a:tab algn="l" pos="8983800"/>
                </a:tabLst>
              </a:pP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Times New Roman"/>
                </a:rPr>
                <a:t>- начало июля</a:t>
              </a:r>
              <a:endParaRPr b="0" lang="ru-RU" sz="1200" strike="noStrike" u="none">
                <a:solidFill>
                  <a:srgbClr val="000000"/>
                </a:solidFill>
                <a:uFillTx/>
                <a:latin typeface="Open Sans"/>
              </a:endParaRPr>
            </a:p>
          </p:txBody>
        </p:sp>
        <p:sp>
          <p:nvSpPr>
            <p:cNvPr id="121" name="Rectangle 24"/>
            <p:cNvSpPr/>
            <p:nvPr/>
          </p:nvSpPr>
          <p:spPr>
            <a:xfrm>
              <a:off x="360360" y="3884760"/>
              <a:ext cx="4763880" cy="1918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122" name="Rectangle 25"/>
            <p:cNvSpPr/>
            <p:nvPr/>
          </p:nvSpPr>
          <p:spPr>
            <a:xfrm>
              <a:off x="5121360" y="3884760"/>
              <a:ext cx="3131640" cy="1918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123" name="Text Box 26"/>
          <p:cNvSpPr/>
          <p:nvPr/>
        </p:nvSpPr>
        <p:spPr>
          <a:xfrm>
            <a:off x="3328920" y="3844800"/>
            <a:ext cx="5471640" cy="192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3. Перечень документов, представляемых в отдел военного комиссариата: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- заявление;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- копия свидетельства о рождении;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- копия документа, удостоверяющего личность и гражданство;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- автобиография;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- характеристика с места работы или учёбы;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- копия документа об образовании (справка об успеваемости);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- 3 фотографии 4,5х6 см;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- справку из полиции;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- документы, подтверждающие льготы при поступлении.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  <p:sp>
        <p:nvSpPr>
          <p:cNvPr id="124" name="Text Box 27"/>
          <p:cNvSpPr/>
          <p:nvPr/>
        </p:nvSpPr>
        <p:spPr>
          <a:xfrm>
            <a:off x="466560" y="5950080"/>
            <a:ext cx="8334000" cy="554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4. Кандидаты, поступающие в  высшие военно-учебные заведения, сдают экзамены согласно информации из ВВУЗов. 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5. Кандидат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ы по </a:t>
            </a: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прибыти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ю</a:t>
            </a: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 в ВВУЗ обеспечиваются бесплатными питанием и проживанием.</a:t>
            </a: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  <p:pic>
        <p:nvPicPr>
          <p:cNvPr id="125" name="Picture 28" descr=""/>
          <p:cNvPicPr/>
          <p:nvPr/>
        </p:nvPicPr>
        <p:blipFill>
          <a:blip r:embed="rId2"/>
          <a:stretch/>
        </p:blipFill>
        <p:spPr>
          <a:xfrm>
            <a:off x="0" y="0"/>
            <a:ext cx="2126880" cy="1412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" name="Picture 29" descr=""/>
          <p:cNvPicPr/>
          <p:nvPr/>
        </p:nvPicPr>
        <p:blipFill>
          <a:blip r:embed="rId3"/>
          <a:stretch/>
        </p:blipFill>
        <p:spPr>
          <a:xfrm>
            <a:off x="406440" y="3595680"/>
            <a:ext cx="2771280" cy="2076120"/>
          </a:xfrm>
          <a:prstGeom prst="rect">
            <a:avLst/>
          </a:prstGeom>
          <a:noFill/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0" y="1341360"/>
            <a:ext cx="9143640" cy="4679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8" name="Text Box 2"/>
          <p:cNvSpPr/>
          <p:nvPr/>
        </p:nvSpPr>
        <p:spPr>
          <a:xfrm>
            <a:off x="457200" y="316080"/>
            <a:ext cx="8226000" cy="651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br>
              <a:rPr sz="1200"/>
            </a:br>
            <a:br>
              <a:rPr sz="1200"/>
            </a:br>
            <a:r>
              <a:rPr b="0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                      </a:t>
            </a:r>
            <a:r>
              <a:rPr b="1" lang="en-GB" sz="1400" strike="noStrike" u="none">
                <a:solidFill>
                  <a:srgbClr val="000000"/>
                </a:solidFill>
                <a:uFillTx/>
                <a:latin typeface="Times New Roman"/>
              </a:rPr>
              <a:t>УСЛОВИЯ ОБУЧЕНИЕ И СОЦИАЛЬНЫЕ ГАРАНТИИ КУРСАНТОВ</a:t>
            </a:r>
            <a:br>
              <a:rPr sz="1400"/>
            </a:br>
            <a:br>
              <a:rPr sz="1200"/>
            </a:b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Кандидаты, зачисленные  курсантами в ВВУЗ, приобретают статус военнослужащих и пользуются льготами, гарантиями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и компенсациями, установленными Федеральным законом 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о </a:t>
            </a: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статусе военнослужащих».</a:t>
            </a:r>
            <a:br>
              <a:rPr sz="1200"/>
            </a:br>
            <a:br>
              <a:rPr sz="1200"/>
            </a:b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Учебный  год  для  курсантов  первого курса начинается 1 августа. Согласно распорядку дня курсанта военно-учебного заведения общий объем учебной работы курсанта включает ежедневно 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(кроме воскресенья):</a:t>
            </a:r>
            <a:br>
              <a:rPr sz="1200"/>
            </a:br>
            <a:br>
              <a:rPr sz="1200"/>
            </a:b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учебные занятия с преподавателем — 6 академических часов; </a:t>
            </a:r>
            <a:br>
              <a:rPr sz="1200"/>
            </a:br>
            <a:br>
              <a:rPr sz="1200"/>
            </a:b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самостоятельная подготовка — 4 часа.</a:t>
            </a:r>
            <a:br>
              <a:rPr sz="1200"/>
            </a:br>
            <a:br>
              <a:rPr sz="1200"/>
            </a:b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Увольнение  курсантов  1 курса из ВУЗа осуществляется  в  порядке,  установленном  для  военнослужащих,  проходящих  военную  службу  по призыву.  Курсанты  2 – 5 курсов  могут  находиться  вне  расположения  ВУЗа,  после  учебных  занятий  по  расписанию и обязательных часов самостоятельной работы,  до 22.00 часов,  а семейные курсанты – до начала занятий следующего учебного дня.  </a:t>
            </a:r>
            <a:br>
              <a:rPr sz="1200"/>
            </a:b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 </a:t>
            </a:r>
            <a:br>
              <a:rPr sz="1200"/>
            </a:b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Ежегодно предоставляются  зимний каникулярный отпуск продолжительностью 15 суток  и  очередной отпуск (летом) продолжительностью 30 суток.</a:t>
            </a:r>
            <a:br>
              <a:rPr sz="1200"/>
            </a:br>
            <a:br>
              <a:rPr sz="1200"/>
            </a:b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По  окончанию  1  курса  обучения  и  достижения  18  лет  курсанты  заключают  контракт о прохождении военной службы и пользуются  всеми льготами  в  соответствии  с  законом  РФ 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«О воинской обязанности и военной службе».  Время  обучения  в  ВУЗе  зачисляется  в  общий  стаж военной службы офицера.</a:t>
            </a:r>
            <a:br>
              <a:rPr sz="1200"/>
            </a:br>
            <a:br>
              <a:rPr sz="1200"/>
            </a:b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Денежное довольствие курсанта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 1 курса  -  2 500 рублей, 2-5 курсов (после заключения контракта)</a:t>
            </a: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 рассчитывается в зависимости от воинского звания военнослужащего по контракту, выслуги лет, успеваемости и составляет 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           </a:t>
            </a: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от  1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5</a:t>
            </a: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 000  до  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35</a:t>
            </a: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 000 рублей.  В  зависимости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b="1" lang="en-GB" sz="1200" strike="noStrike" u="none">
                <a:solidFill>
                  <a:srgbClr val="000000"/>
                </a:solidFill>
                <a:uFillTx/>
                <a:latin typeface="Times New Roman"/>
              </a:rPr>
              <a:t>от результатов сдачи экзаменов и показателей воинской дисциплины выплачивается ежеквартальная премия за образцовое выполнение воинского долга от 5 до 25%.</a:t>
            </a:r>
            <a:br>
              <a:rPr sz="1200"/>
            </a:br>
            <a:endParaRPr b="0" lang="ru-RU" sz="12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  <p:pic>
        <p:nvPicPr>
          <p:cNvPr id="129" name="Picture 3" descr=""/>
          <p:cNvPicPr/>
          <p:nvPr/>
        </p:nvPicPr>
        <p:blipFill>
          <a:blip r:embed="rId2"/>
          <a:stretch/>
        </p:blipFill>
        <p:spPr>
          <a:xfrm>
            <a:off x="8298000" y="1440"/>
            <a:ext cx="828360" cy="140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" name="Picture 4" descr=""/>
          <p:cNvPicPr/>
          <p:nvPr/>
        </p:nvPicPr>
        <p:blipFill>
          <a:blip r:embed="rId3"/>
          <a:stretch/>
        </p:blipFill>
        <p:spPr>
          <a:xfrm>
            <a:off x="0" y="0"/>
            <a:ext cx="1692000" cy="1123560"/>
          </a:xfrm>
          <a:prstGeom prst="rect">
            <a:avLst/>
          </a:prstGeom>
          <a:noFill/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Box 1"/>
          <p:cNvSpPr/>
          <p:nvPr/>
        </p:nvSpPr>
        <p:spPr>
          <a:xfrm>
            <a:off x="685800" y="2127240"/>
            <a:ext cx="7772040" cy="1658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en-GB" sz="44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ru-RU" sz="44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  <p:sp>
        <p:nvSpPr>
          <p:cNvPr id="132" name="Text Box 2"/>
          <p:cNvSpPr/>
          <p:nvPr/>
        </p:nvSpPr>
        <p:spPr>
          <a:xfrm>
            <a:off x="1371600" y="3975120"/>
            <a:ext cx="6400440" cy="1755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33" name="Picture 3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360360" y="1000080"/>
            <a:ext cx="8783280" cy="4714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4" name="Rectangle 4"/>
          <p:cNvSpPr/>
          <p:nvPr/>
        </p:nvSpPr>
        <p:spPr>
          <a:xfrm>
            <a:off x="0" y="0"/>
            <a:ext cx="2507760" cy="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5" name="Rectangle 5"/>
          <p:cNvSpPr/>
          <p:nvPr/>
        </p:nvSpPr>
        <p:spPr>
          <a:xfrm>
            <a:off x="0" y="186048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6" name="Rectangle 6"/>
          <p:cNvSpPr/>
          <p:nvPr/>
        </p:nvSpPr>
        <p:spPr>
          <a:xfrm>
            <a:off x="0" y="0"/>
            <a:ext cx="961560" cy="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7" name="Rectangle 7"/>
          <p:cNvSpPr/>
          <p:nvPr/>
        </p:nvSpPr>
        <p:spPr>
          <a:xfrm>
            <a:off x="0" y="390204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8" name="Rectangle 8"/>
          <p:cNvSpPr/>
          <p:nvPr/>
        </p:nvSpPr>
        <p:spPr>
          <a:xfrm>
            <a:off x="0" y="0"/>
            <a:ext cx="3036600" cy="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9" name="Rectangle 9"/>
          <p:cNvSpPr/>
          <p:nvPr/>
        </p:nvSpPr>
        <p:spPr>
          <a:xfrm>
            <a:off x="0" y="685656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0" name="Rectangle 11"/>
          <p:cNvSpPr/>
          <p:nvPr/>
        </p:nvSpPr>
        <p:spPr>
          <a:xfrm>
            <a:off x="0" y="2408400"/>
            <a:ext cx="961560" cy="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1" name="Rectangle 1"/>
          <p:cNvSpPr/>
          <p:nvPr/>
        </p:nvSpPr>
        <p:spPr>
          <a:xfrm>
            <a:off x="214200" y="448200"/>
            <a:ext cx="8643600" cy="4175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Обучение в Военном ВУЗе это ВОЗМОЖНОСТЬ получить:</a:t>
            </a:r>
            <a:endParaRPr b="0" lang="ru-RU" sz="20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Бесплатное качественное высшее образование по военной и гражданской специальности. Полное государственное обеспечение.</a:t>
            </a:r>
            <a:endParaRPr b="0" lang="ru-RU" sz="18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Гарантированное трудоустройство по окончании ВВУЗа. Возможность профессионального и карьерного роста.</a:t>
            </a:r>
            <a:endParaRPr b="0" lang="ru-RU" sz="18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Стабильное высокое денежное содержание. Материальная стабильность. </a:t>
            </a:r>
            <a:endParaRPr b="0" lang="ru-RU" sz="18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Решение жилищного вопроса.</a:t>
            </a:r>
            <a:endParaRPr b="0" lang="ru-RU" sz="18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Социальные гарантии военнослужащим и членам их семей.</a:t>
            </a:r>
            <a:endParaRPr b="0" lang="ru-RU" sz="18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Возможность выхода на пенсию после 20 лет службы.</a:t>
            </a:r>
            <a:endParaRPr b="0" lang="ru-RU" sz="18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  <p:sp>
        <p:nvSpPr>
          <p:cNvPr id="142" name="Прямоугольник 31"/>
          <p:cNvSpPr/>
          <p:nvPr/>
        </p:nvSpPr>
        <p:spPr>
          <a:xfrm>
            <a:off x="500040" y="4929120"/>
            <a:ext cx="77148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По вопросам  поступления в Высшие военные учебные заведения</a:t>
            </a:r>
            <a:endParaRPr b="0" lang="ru-RU" sz="1800" strike="noStrike" u="none">
              <a:solidFill>
                <a:srgbClr val="000000"/>
              </a:solidFill>
              <a:uFillTx/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обращаться в Военный комиссариаты по месту проживания </a:t>
            </a:r>
            <a:endParaRPr b="0" lang="ru-RU" sz="1800" strike="noStrike" u="none">
              <a:solidFill>
                <a:srgbClr val="000000"/>
              </a:solidFill>
              <a:uFillTx/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Application>LibreOffice/24.8.4.1$Linux_X86_64 LibreOffice_project/480$Build-1</Application>
  <AppVersion>15.0000</AppVersion>
  <Words>332</Words>
  <Paragraphs>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2021-10-04T08:57:46Z</dcterms:created>
  <dc:creator>Larchenko</dc:creator>
  <dc:description/>
  <dc:language>ru-RU</dc:language>
  <cp:lastModifiedBy/>
  <dcterms:modified xsi:type="dcterms:W3CDTF">2026-01-22T09:35:30Z</dcterms:modified>
  <cp:revision>29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Экран (4:3)</vt:lpwstr>
  </property>
  <property fmtid="{D5CDD505-2E9C-101B-9397-08002B2CF9AE}" pid="4" name="Slides">
    <vt:i4>4</vt:i4>
  </property>
</Properties>
</file>