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1A306B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1A306B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1A306B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8987" y="2179066"/>
            <a:ext cx="5328285" cy="3514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1F1E1E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172" y="236220"/>
            <a:ext cx="11723370" cy="638327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85844" y="0"/>
            <a:ext cx="8106156" cy="68580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729211" y="6336169"/>
            <a:ext cx="80137" cy="18293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02099" y="251717"/>
            <a:ext cx="831418" cy="69615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1A306B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jpg"/><Relationship Id="rId9" Type="http://schemas.openxmlformats.org/officeDocument/2006/relationships/image" Target="../media/image3.png"/><Relationship Id="rId10" Type="http://schemas.openxmlformats.org/officeDocument/2006/relationships/image" Target="../media/image4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3172" y="236220"/>
            <a:ext cx="11723370" cy="638327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85844" y="0"/>
            <a:ext cx="8106156" cy="68580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8657" y="403352"/>
            <a:ext cx="10914684" cy="1003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1A306B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1180" y="2717571"/>
            <a:ext cx="5354320" cy="2626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8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Relationship Id="rId6" Type="http://schemas.openxmlformats.org/officeDocument/2006/relationships/image" Target="../media/image8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Relationship Id="rId11" Type="http://schemas.openxmlformats.org/officeDocument/2006/relationships/image" Target="../media/image23.png"/><Relationship Id="rId12" Type="http://schemas.openxmlformats.org/officeDocument/2006/relationships/image" Target="../media/image24.png"/><Relationship Id="rId13" Type="http://schemas.openxmlformats.org/officeDocument/2006/relationships/image" Target="../media/image25.png"/><Relationship Id="rId14" Type="http://schemas.openxmlformats.org/officeDocument/2006/relationships/image" Target="../media/image26.png"/><Relationship Id="rId15" Type="http://schemas.openxmlformats.org/officeDocument/2006/relationships/image" Target="../media/image27.png"/><Relationship Id="rId16" Type="http://schemas.openxmlformats.org/officeDocument/2006/relationships/image" Target="../media/image28.png"/><Relationship Id="rId17" Type="http://schemas.openxmlformats.org/officeDocument/2006/relationships/image" Target="../media/image29.png"/><Relationship Id="rId18" Type="http://schemas.openxmlformats.org/officeDocument/2006/relationships/image" Target="../media/image30.png"/><Relationship Id="rId19" Type="http://schemas.openxmlformats.org/officeDocument/2006/relationships/image" Target="../media/image31.png"/><Relationship Id="rId20" Type="http://schemas.openxmlformats.org/officeDocument/2006/relationships/image" Target="../media/image32.png"/><Relationship Id="rId21" Type="http://schemas.openxmlformats.org/officeDocument/2006/relationships/image" Target="../media/image33.png"/><Relationship Id="rId22" Type="http://schemas.openxmlformats.org/officeDocument/2006/relationships/image" Target="../media/image34.png"/><Relationship Id="rId23" Type="http://schemas.openxmlformats.org/officeDocument/2006/relationships/image" Target="../media/image35.png"/><Relationship Id="rId24" Type="http://schemas.openxmlformats.org/officeDocument/2006/relationships/image" Target="../media/image36.png"/><Relationship Id="rId25" Type="http://schemas.openxmlformats.org/officeDocument/2006/relationships/image" Target="../media/image37.png"/><Relationship Id="rId26" Type="http://schemas.openxmlformats.org/officeDocument/2006/relationships/image" Target="../media/image38.png"/><Relationship Id="rId27" Type="http://schemas.openxmlformats.org/officeDocument/2006/relationships/image" Target="../media/image39.png"/><Relationship Id="rId28" Type="http://schemas.openxmlformats.org/officeDocument/2006/relationships/image" Target="../media/image40.png"/><Relationship Id="rId29" Type="http://schemas.openxmlformats.org/officeDocument/2006/relationships/image" Target="../media/image41.png"/><Relationship Id="rId30" Type="http://schemas.openxmlformats.org/officeDocument/2006/relationships/image" Target="../media/image42.png"/><Relationship Id="rId31" Type="http://schemas.openxmlformats.org/officeDocument/2006/relationships/image" Target="../media/image43.png"/><Relationship Id="rId32" Type="http://schemas.openxmlformats.org/officeDocument/2006/relationships/image" Target="../media/image44.png"/><Relationship Id="rId33" Type="http://schemas.openxmlformats.org/officeDocument/2006/relationships/image" Target="../media/image45.png"/><Relationship Id="rId34" Type="http://schemas.openxmlformats.org/officeDocument/2006/relationships/image" Target="../media/image46.png"/><Relationship Id="rId35" Type="http://schemas.openxmlformats.org/officeDocument/2006/relationships/image" Target="../media/image47.png"/><Relationship Id="rId36" Type="http://schemas.openxmlformats.org/officeDocument/2006/relationships/image" Target="../media/image48.png"/><Relationship Id="rId37" Type="http://schemas.openxmlformats.org/officeDocument/2006/relationships/image" Target="../media/image49.png"/><Relationship Id="rId38" Type="http://schemas.openxmlformats.org/officeDocument/2006/relationships/image" Target="../media/image50.png"/><Relationship Id="rId39" Type="http://schemas.openxmlformats.org/officeDocument/2006/relationships/image" Target="../media/image51.png"/><Relationship Id="rId40" Type="http://schemas.openxmlformats.org/officeDocument/2006/relationships/image" Target="../media/image52.png"/><Relationship Id="rId41" Type="http://schemas.openxmlformats.org/officeDocument/2006/relationships/image" Target="../media/image53.png"/><Relationship Id="rId42" Type="http://schemas.openxmlformats.org/officeDocument/2006/relationships/image" Target="../media/image54.png"/><Relationship Id="rId43" Type="http://schemas.openxmlformats.org/officeDocument/2006/relationships/image" Target="../media/image55.png"/><Relationship Id="rId44" Type="http://schemas.openxmlformats.org/officeDocument/2006/relationships/image" Target="../media/image56.png"/><Relationship Id="rId45" Type="http://schemas.openxmlformats.org/officeDocument/2006/relationships/image" Target="../media/image57.png"/><Relationship Id="rId46" Type="http://schemas.openxmlformats.org/officeDocument/2006/relationships/image" Target="../media/image58.png"/><Relationship Id="rId47" Type="http://schemas.openxmlformats.org/officeDocument/2006/relationships/image" Target="../media/image59.png"/><Relationship Id="rId48" Type="http://schemas.openxmlformats.org/officeDocument/2006/relationships/image" Target="../media/image60.png"/><Relationship Id="rId49" Type="http://schemas.openxmlformats.org/officeDocument/2006/relationships/image" Target="../media/image61.png"/><Relationship Id="rId50" Type="http://schemas.openxmlformats.org/officeDocument/2006/relationships/image" Target="../media/image62.png"/><Relationship Id="rId51" Type="http://schemas.openxmlformats.org/officeDocument/2006/relationships/image" Target="../media/image63.png"/><Relationship Id="rId52" Type="http://schemas.openxmlformats.org/officeDocument/2006/relationships/image" Target="../media/image64.png"/><Relationship Id="rId53" Type="http://schemas.openxmlformats.org/officeDocument/2006/relationships/image" Target="../media/image65.png"/><Relationship Id="rId54" Type="http://schemas.openxmlformats.org/officeDocument/2006/relationships/image" Target="../media/image66.png"/><Relationship Id="rId55" Type="http://schemas.openxmlformats.org/officeDocument/2006/relationships/image" Target="../media/image67.png"/><Relationship Id="rId56" Type="http://schemas.openxmlformats.org/officeDocument/2006/relationships/image" Target="../media/image68.png"/><Relationship Id="rId57" Type="http://schemas.openxmlformats.org/officeDocument/2006/relationships/image" Target="../media/image69.png"/><Relationship Id="rId58" Type="http://schemas.openxmlformats.org/officeDocument/2006/relationships/image" Target="../media/image70.png"/><Relationship Id="rId59" Type="http://schemas.openxmlformats.org/officeDocument/2006/relationships/image" Target="../media/image71.png"/><Relationship Id="rId60" Type="http://schemas.openxmlformats.org/officeDocument/2006/relationships/image" Target="../media/image11.png"/><Relationship Id="rId61" Type="http://schemas.openxmlformats.org/officeDocument/2006/relationships/image" Target="../media/image8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Relationship Id="rId3" Type="http://schemas.openxmlformats.org/officeDocument/2006/relationships/image" Target="../media/image6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7" Type="http://schemas.openxmlformats.org/officeDocument/2006/relationships/image" Target="../media/image11.png"/><Relationship Id="rId8" Type="http://schemas.openxmlformats.org/officeDocument/2006/relationships/image" Target="../media/image8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Relationship Id="rId3" Type="http://schemas.openxmlformats.org/officeDocument/2006/relationships/image" Target="../media/image6.png"/><Relationship Id="rId4" Type="http://schemas.openxmlformats.org/officeDocument/2006/relationships/image" Target="../media/image77.png"/><Relationship Id="rId5" Type="http://schemas.openxmlformats.org/officeDocument/2006/relationships/image" Target="../media/image11.png"/><Relationship Id="rId6" Type="http://schemas.openxmlformats.org/officeDocument/2006/relationships/image" Target="../media/image8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Relationship Id="rId3" Type="http://schemas.openxmlformats.org/officeDocument/2006/relationships/image" Target="../media/image6.png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6" Type="http://schemas.openxmlformats.org/officeDocument/2006/relationships/image" Target="../media/image11.png"/><Relationship Id="rId7" Type="http://schemas.openxmlformats.org/officeDocument/2006/relationships/image" Target="../media/image8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3.png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Relationship Id="rId6" Type="http://schemas.openxmlformats.org/officeDocument/2006/relationships/image" Target="../media/image8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Relationship Id="rId3" Type="http://schemas.openxmlformats.org/officeDocument/2006/relationships/image" Target="../media/image6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11.png"/><Relationship Id="rId7" Type="http://schemas.openxmlformats.org/officeDocument/2006/relationships/image" Target="../media/image8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88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9.png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jpg"/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image" Target="../media/image93.png"/><Relationship Id="rId6" Type="http://schemas.openxmlformats.org/officeDocument/2006/relationships/image" Target="../media/image94.png"/><Relationship Id="rId7" Type="http://schemas.openxmlformats.org/officeDocument/2006/relationships/image" Target="../media/image8.png"/><Relationship Id="rId8" Type="http://schemas.openxmlformats.org/officeDocument/2006/relationships/image" Target="../media/image95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8609076" y="265175"/>
            <a:ext cx="2143125" cy="673735"/>
            <a:chOff x="8609076" y="265175"/>
            <a:chExt cx="2143125" cy="6737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09076" y="310895"/>
              <a:ext cx="1368552" cy="6278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79736" y="265175"/>
              <a:ext cx="672083" cy="655320"/>
            </a:xfrm>
            <a:prstGeom prst="rect">
              <a:avLst/>
            </a:prstGeom>
          </p:spPr>
        </p:pic>
      </p:grp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09701" y="2102357"/>
            <a:ext cx="10972165" cy="17322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Об</a:t>
            </a:r>
            <a:r>
              <a:rPr dirty="0" sz="2800" spc="-95"/>
              <a:t> </a:t>
            </a:r>
            <a:r>
              <a:rPr dirty="0" sz="2800"/>
              <a:t>оказании</a:t>
            </a:r>
            <a:r>
              <a:rPr dirty="0" sz="2800" spc="-85"/>
              <a:t> </a:t>
            </a:r>
            <a:r>
              <a:rPr dirty="0" sz="2800"/>
              <a:t>психологической</a:t>
            </a:r>
            <a:r>
              <a:rPr dirty="0" sz="2800" spc="-90"/>
              <a:t> </a:t>
            </a:r>
            <a:r>
              <a:rPr dirty="0" sz="2800"/>
              <a:t>помощи</a:t>
            </a:r>
            <a:r>
              <a:rPr dirty="0" sz="2800" spc="-90"/>
              <a:t> </a:t>
            </a:r>
            <a:r>
              <a:rPr dirty="0" sz="2800" spc="-10"/>
              <a:t>обучающимся </a:t>
            </a:r>
            <a:r>
              <a:rPr dirty="0" sz="2800"/>
              <a:t>в</a:t>
            </a:r>
            <a:r>
              <a:rPr dirty="0" sz="2800" spc="-75"/>
              <a:t> </a:t>
            </a:r>
            <a:r>
              <a:rPr dirty="0" sz="2800"/>
              <a:t>условиях</a:t>
            </a:r>
            <a:r>
              <a:rPr dirty="0" sz="2800" spc="-65"/>
              <a:t> </a:t>
            </a:r>
            <a:r>
              <a:rPr dirty="0" sz="2800"/>
              <a:t>специфического</a:t>
            </a:r>
            <a:r>
              <a:rPr dirty="0" sz="2800" spc="-55"/>
              <a:t> </a:t>
            </a:r>
            <a:r>
              <a:rPr dirty="0" sz="2800"/>
              <a:t>стресса,</a:t>
            </a:r>
            <a:r>
              <a:rPr dirty="0" sz="2800" spc="-70"/>
              <a:t> </a:t>
            </a:r>
            <a:r>
              <a:rPr dirty="0" sz="2800" spc="-10"/>
              <a:t>вызванного</a:t>
            </a:r>
            <a:endParaRPr sz="2800"/>
          </a:p>
          <a:p>
            <a:pPr algn="ctr" marL="1527810" marR="1521460">
              <a:lnSpc>
                <a:spcPct val="100000"/>
              </a:lnSpc>
            </a:pPr>
            <a:r>
              <a:rPr dirty="0" sz="2800"/>
              <a:t>действиями</a:t>
            </a:r>
            <a:r>
              <a:rPr dirty="0" sz="2800" spc="-120"/>
              <a:t> </a:t>
            </a:r>
            <a:r>
              <a:rPr dirty="0" sz="2800"/>
              <a:t>беспилотных</a:t>
            </a:r>
            <a:r>
              <a:rPr dirty="0" sz="2800" spc="-130"/>
              <a:t> </a:t>
            </a:r>
            <a:r>
              <a:rPr dirty="0" sz="2800" spc="-10"/>
              <a:t>летательных аппаратов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741670" y="4999380"/>
            <a:ext cx="6116320" cy="844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7800"/>
              </a:lnSpc>
              <a:spcBef>
                <a:spcPts val="100"/>
              </a:spcBef>
            </a:pPr>
            <a:r>
              <a:rPr dirty="0" sz="1300" spc="-10">
                <a:latin typeface="Arial"/>
                <a:cs typeface="Arial"/>
              </a:rPr>
              <a:t>ЕРМОЛАЕВА</a:t>
            </a:r>
            <a:r>
              <a:rPr dirty="0" sz="1300" spc="-45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АННА</a:t>
            </a:r>
            <a:r>
              <a:rPr dirty="0" sz="1300" spc="-45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ВАЛЕРИЕВНА,</a:t>
            </a:r>
            <a:r>
              <a:rPr dirty="0" sz="1300" spc="-5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заместитель</a:t>
            </a:r>
            <a:r>
              <a:rPr dirty="0" sz="1300" spc="-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руководителя</a:t>
            </a:r>
            <a:r>
              <a:rPr dirty="0" sz="1300" spc="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Федерального координационного</a:t>
            </a:r>
            <a:r>
              <a:rPr dirty="0" sz="1300" spc="-5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центра</a:t>
            </a:r>
            <a:r>
              <a:rPr dirty="0" sz="1300" spc="-25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по</a:t>
            </a:r>
            <a:r>
              <a:rPr dirty="0" sz="1300" spc="-3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обеспечению </a:t>
            </a:r>
            <a:r>
              <a:rPr dirty="0" sz="1300">
                <a:latin typeface="Arial"/>
                <a:cs typeface="Arial"/>
              </a:rPr>
              <a:t>развития</a:t>
            </a:r>
            <a:r>
              <a:rPr dirty="0" sz="1300" spc="-10">
                <a:latin typeface="Arial"/>
                <a:cs typeface="Arial"/>
              </a:rPr>
              <a:t> </a:t>
            </a:r>
            <a:r>
              <a:rPr dirty="0" sz="1300" spc="-20">
                <a:latin typeface="Arial"/>
                <a:cs typeface="Arial"/>
              </a:rPr>
              <a:t>психолого-</a:t>
            </a:r>
            <a:r>
              <a:rPr dirty="0" sz="1300" spc="-10">
                <a:latin typeface="Arial"/>
                <a:cs typeface="Arial"/>
              </a:rPr>
              <a:t>педагогической </a:t>
            </a:r>
            <a:r>
              <a:rPr dirty="0" sz="1300">
                <a:latin typeface="Arial"/>
                <a:cs typeface="Arial"/>
              </a:rPr>
              <a:t>помощи</a:t>
            </a:r>
            <a:r>
              <a:rPr dirty="0" sz="1300" spc="-3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в</a:t>
            </a:r>
            <a:r>
              <a:rPr dirty="0" sz="1300" spc="-5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системе</a:t>
            </a:r>
            <a:r>
              <a:rPr dirty="0" sz="1300" spc="-3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образования</a:t>
            </a:r>
            <a:r>
              <a:rPr dirty="0" sz="1300" spc="-3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Российской</a:t>
            </a:r>
            <a:r>
              <a:rPr dirty="0" sz="1300" spc="-2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Федерации</a:t>
            </a:r>
            <a:r>
              <a:rPr dirty="0" sz="1300" spc="-2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ФГБОУ</a:t>
            </a:r>
            <a:r>
              <a:rPr dirty="0" sz="1300" spc="-55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ВО</a:t>
            </a:r>
            <a:r>
              <a:rPr dirty="0" sz="1300" spc="-5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МГППУ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15495" y="6336169"/>
              <a:ext cx="122427" cy="18293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96468" y="2578607"/>
              <a:ext cx="4883150" cy="2391410"/>
            </a:xfrm>
            <a:custGeom>
              <a:avLst/>
              <a:gdLst/>
              <a:ahLst/>
              <a:cxnLst/>
              <a:rect l="l" t="t" r="r" b="b"/>
              <a:pathLst>
                <a:path w="4883150" h="2391410">
                  <a:moveTo>
                    <a:pt x="4882896" y="0"/>
                  </a:moveTo>
                  <a:lnTo>
                    <a:pt x="0" y="0"/>
                  </a:lnTo>
                  <a:lnTo>
                    <a:pt x="0" y="2391156"/>
                  </a:lnTo>
                  <a:lnTo>
                    <a:pt x="4882896" y="2391156"/>
                  </a:lnTo>
                  <a:lnTo>
                    <a:pt x="4882896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96468" y="2578607"/>
              <a:ext cx="4883150" cy="2391410"/>
            </a:xfrm>
            <a:custGeom>
              <a:avLst/>
              <a:gdLst/>
              <a:ahLst/>
              <a:cxnLst/>
              <a:rect l="l" t="t" r="r" b="b"/>
              <a:pathLst>
                <a:path w="4883150" h="2391410">
                  <a:moveTo>
                    <a:pt x="0" y="2391156"/>
                  </a:moveTo>
                  <a:lnTo>
                    <a:pt x="4882896" y="2391156"/>
                  </a:lnTo>
                  <a:lnTo>
                    <a:pt x="4882896" y="0"/>
                  </a:lnTo>
                  <a:lnTo>
                    <a:pt x="0" y="0"/>
                  </a:lnTo>
                  <a:lnTo>
                    <a:pt x="0" y="2391156"/>
                  </a:lnTo>
                  <a:close/>
                </a:path>
              </a:pathLst>
            </a:custGeom>
            <a:ln w="6095">
              <a:solidFill>
                <a:srgbClr val="4966A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435" rIns="0" bIns="0" rtlCol="0" vert="horz">
            <a:spAutoFit/>
          </a:bodyPr>
          <a:lstStyle/>
          <a:p>
            <a:pPr marL="12700" marR="5080">
              <a:lnSpc>
                <a:spcPts val="3740"/>
              </a:lnSpc>
              <a:spcBef>
                <a:spcPts val="405"/>
              </a:spcBef>
            </a:pPr>
            <a:r>
              <a:rPr dirty="0" sz="3300"/>
              <a:t>Профессиональная</a:t>
            </a:r>
            <a:r>
              <a:rPr dirty="0" sz="3300" spc="-160"/>
              <a:t> </a:t>
            </a:r>
            <a:r>
              <a:rPr dirty="0" sz="3300" spc="-10"/>
              <a:t>позиция </a:t>
            </a:r>
            <a:r>
              <a:rPr dirty="0" sz="3300"/>
              <a:t>психологической</a:t>
            </a:r>
            <a:r>
              <a:rPr dirty="0" sz="3300" spc="-60"/>
              <a:t> </a:t>
            </a:r>
            <a:r>
              <a:rPr dirty="0" sz="3300" spc="-10"/>
              <a:t>службы</a:t>
            </a:r>
            <a:endParaRPr sz="3300"/>
          </a:p>
        </p:txBody>
      </p:sp>
      <p:sp>
        <p:nvSpPr>
          <p:cNvPr id="8" name="object 8"/>
          <p:cNvSpPr txBox="1"/>
          <p:nvPr/>
        </p:nvSpPr>
        <p:spPr>
          <a:xfrm>
            <a:off x="638657" y="1764588"/>
            <a:ext cx="10441940" cy="5378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4400"/>
              </a:lnSpc>
              <a:spcBef>
                <a:spcPts val="95"/>
              </a:spcBef>
            </a:pPr>
            <a:r>
              <a:rPr dirty="0" sz="1250">
                <a:latin typeface="Arial"/>
                <a:cs typeface="Arial"/>
              </a:rPr>
              <a:t>Психологическая помощь</a:t>
            </a:r>
            <a:r>
              <a:rPr dirty="0" sz="1250" spc="2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в</a:t>
            </a:r>
            <a:r>
              <a:rPr dirty="0" sz="1250" spc="3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условиях</a:t>
            </a:r>
            <a:r>
              <a:rPr dirty="0" sz="1250" spc="6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угрозы,</a:t>
            </a:r>
            <a:r>
              <a:rPr dirty="0" sz="1250" spc="2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связанной</a:t>
            </a:r>
            <a:r>
              <a:rPr dirty="0" sz="1250" spc="-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с</a:t>
            </a:r>
            <a:r>
              <a:rPr dirty="0" sz="1250" spc="3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действиями</a:t>
            </a:r>
            <a:r>
              <a:rPr dirty="0" sz="1250" spc="3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БПЛА,</a:t>
            </a:r>
            <a:r>
              <a:rPr dirty="0" sz="1250" spc="3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должна</a:t>
            </a:r>
            <a:r>
              <a:rPr dirty="0" sz="1250" spc="-2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строиться</a:t>
            </a:r>
            <a:r>
              <a:rPr dirty="0" sz="1250" spc="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не</a:t>
            </a:r>
            <a:r>
              <a:rPr dirty="0" sz="1250" spc="2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как</a:t>
            </a:r>
            <a:r>
              <a:rPr dirty="0" sz="1250" spc="3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разовая</a:t>
            </a:r>
            <a:r>
              <a:rPr dirty="0" sz="1250" spc="-1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эмоциональная</a:t>
            </a:r>
            <a:r>
              <a:rPr dirty="0" sz="1250" spc="-1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реакция</a:t>
            </a:r>
            <a:r>
              <a:rPr dirty="0" sz="1250" spc="20">
                <a:latin typeface="Arial"/>
                <a:cs typeface="Arial"/>
              </a:rPr>
              <a:t> </a:t>
            </a:r>
            <a:r>
              <a:rPr dirty="0" sz="1250" spc="-25">
                <a:latin typeface="Arial"/>
                <a:cs typeface="Arial"/>
              </a:rPr>
              <a:t>на </a:t>
            </a:r>
            <a:r>
              <a:rPr dirty="0" sz="1250">
                <a:latin typeface="Arial"/>
                <a:cs typeface="Arial"/>
              </a:rPr>
              <a:t>событие,</a:t>
            </a:r>
            <a:r>
              <a:rPr dirty="0" sz="1250" spc="-1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а</a:t>
            </a:r>
            <a:r>
              <a:rPr dirty="0" sz="1250" spc="2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как</a:t>
            </a:r>
            <a:r>
              <a:rPr dirty="0" sz="1250" spc="10">
                <a:latin typeface="Arial"/>
                <a:cs typeface="Arial"/>
              </a:rPr>
              <a:t> </a:t>
            </a:r>
            <a:r>
              <a:rPr dirty="0" sz="1250" b="1">
                <a:latin typeface="Arial"/>
                <a:cs typeface="Arial"/>
              </a:rPr>
              <a:t>системная</a:t>
            </a:r>
            <a:r>
              <a:rPr dirty="0" sz="1250" spc="-10" b="1">
                <a:latin typeface="Arial"/>
                <a:cs typeface="Arial"/>
              </a:rPr>
              <a:t> </a:t>
            </a:r>
            <a:r>
              <a:rPr dirty="0" sz="1250" b="1">
                <a:latin typeface="Arial"/>
                <a:cs typeface="Arial"/>
              </a:rPr>
              <a:t>работа</a:t>
            </a:r>
            <a:r>
              <a:rPr dirty="0" sz="1250" spc="25" b="1">
                <a:latin typeface="Arial"/>
                <a:cs typeface="Arial"/>
              </a:rPr>
              <a:t> </a:t>
            </a:r>
            <a:r>
              <a:rPr dirty="0" sz="1250" b="1">
                <a:latin typeface="Arial"/>
                <a:cs typeface="Arial"/>
              </a:rPr>
              <a:t>с</a:t>
            </a:r>
            <a:r>
              <a:rPr dirty="0" sz="1250" spc="25" b="1">
                <a:latin typeface="Arial"/>
                <a:cs typeface="Arial"/>
              </a:rPr>
              <a:t> </a:t>
            </a:r>
            <a:r>
              <a:rPr dirty="0" sz="1250" b="1">
                <a:latin typeface="Arial"/>
                <a:cs typeface="Arial"/>
              </a:rPr>
              <a:t>последствиями</a:t>
            </a:r>
            <a:r>
              <a:rPr dirty="0" sz="1250" spc="-35" b="1">
                <a:latin typeface="Arial"/>
                <a:cs typeface="Arial"/>
              </a:rPr>
              <a:t> </a:t>
            </a:r>
            <a:r>
              <a:rPr dirty="0" sz="1250" b="1">
                <a:latin typeface="Arial"/>
                <a:cs typeface="Arial"/>
              </a:rPr>
              <a:t>стрессового</a:t>
            </a:r>
            <a:r>
              <a:rPr dirty="0" sz="1250" spc="15" b="1">
                <a:latin typeface="Arial"/>
                <a:cs typeface="Arial"/>
              </a:rPr>
              <a:t> </a:t>
            </a:r>
            <a:r>
              <a:rPr dirty="0" sz="1250" spc="-10" b="1">
                <a:latin typeface="Arial"/>
                <a:cs typeface="Arial"/>
              </a:rPr>
              <a:t>воздействия</a:t>
            </a:r>
            <a:endParaRPr sz="1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92072" y="2932937"/>
            <a:ext cx="31769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1A306B"/>
                </a:solidFill>
                <a:latin typeface="Arial Black"/>
                <a:cs typeface="Arial Black"/>
              </a:rPr>
              <a:t>Предмет</a:t>
            </a:r>
            <a:r>
              <a:rPr dirty="0" sz="1600" spc="-6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600">
                <a:solidFill>
                  <a:srgbClr val="1A306B"/>
                </a:solidFill>
                <a:latin typeface="Arial Black"/>
                <a:cs typeface="Arial Black"/>
              </a:rPr>
              <a:t>работы</a:t>
            </a:r>
            <a:r>
              <a:rPr dirty="0" sz="1600" spc="-75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600" spc="-10">
                <a:solidFill>
                  <a:srgbClr val="1A306B"/>
                </a:solidFill>
                <a:latin typeface="Arial Black"/>
                <a:cs typeface="Arial Black"/>
              </a:rPr>
              <a:t>психолога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89040" y="2643377"/>
            <a:ext cx="5155565" cy="14408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1A306B"/>
                </a:solidFill>
                <a:latin typeface="Arial Black"/>
                <a:cs typeface="Arial Black"/>
              </a:rPr>
              <a:t>Ключевая</a:t>
            </a:r>
            <a:r>
              <a:rPr dirty="0" sz="1600" spc="-85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600">
                <a:solidFill>
                  <a:srgbClr val="1A306B"/>
                </a:solidFill>
                <a:latin typeface="Arial Black"/>
                <a:cs typeface="Arial Black"/>
              </a:rPr>
              <a:t>профессиональная</a:t>
            </a:r>
            <a:r>
              <a:rPr dirty="0" sz="1600" spc="-12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600" spc="-10">
                <a:solidFill>
                  <a:srgbClr val="1A306B"/>
                </a:solidFill>
                <a:latin typeface="Arial Black"/>
                <a:cs typeface="Arial Black"/>
              </a:rPr>
              <a:t>задача</a:t>
            </a:r>
            <a:endParaRPr sz="1600">
              <a:latin typeface="Arial Black"/>
              <a:cs typeface="Arial Black"/>
            </a:endParaRPr>
          </a:p>
          <a:p>
            <a:pPr marL="12700" marR="5080">
              <a:lnSpc>
                <a:spcPct val="133900"/>
              </a:lnSpc>
              <a:spcBef>
                <a:spcPts val="1185"/>
              </a:spcBef>
            </a:pPr>
            <a:r>
              <a:rPr dirty="0" sz="1250">
                <a:latin typeface="Arial"/>
                <a:cs typeface="Arial"/>
              </a:rPr>
              <a:t>Помочь ребенку</a:t>
            </a:r>
            <a:r>
              <a:rPr dirty="0" sz="1250" spc="-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восстановить</a:t>
            </a:r>
            <a:r>
              <a:rPr dirty="0" sz="1250" spc="-2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контакт</a:t>
            </a:r>
            <a:r>
              <a:rPr dirty="0" sz="1250" spc="-2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с</a:t>
            </a:r>
            <a:r>
              <a:rPr dirty="0" sz="1250" spc="2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реальностью,</a:t>
            </a:r>
            <a:r>
              <a:rPr dirty="0" sz="1250" spc="-20">
                <a:latin typeface="Arial"/>
                <a:cs typeface="Arial"/>
              </a:rPr>
              <a:t> </a:t>
            </a:r>
            <a:r>
              <a:rPr dirty="0" sz="1250" spc="-10">
                <a:latin typeface="Arial"/>
                <a:cs typeface="Arial"/>
              </a:rPr>
              <a:t>снизить </a:t>
            </a:r>
            <a:r>
              <a:rPr dirty="0" sz="1250">
                <a:latin typeface="Arial"/>
                <a:cs typeface="Arial"/>
              </a:rPr>
              <a:t>уровень</a:t>
            </a:r>
            <a:r>
              <a:rPr dirty="0" sz="1250" spc="-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внутренней</a:t>
            </a:r>
            <a:r>
              <a:rPr dirty="0" sz="1250" spc="-2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дезорганизации,</a:t>
            </a:r>
            <a:r>
              <a:rPr dirty="0" sz="1250" spc="-2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вернуть</a:t>
            </a:r>
            <a:r>
              <a:rPr dirty="0" sz="1250" spc="-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ощущение</a:t>
            </a:r>
            <a:r>
              <a:rPr dirty="0" sz="1250" spc="-10">
                <a:latin typeface="Arial"/>
                <a:cs typeface="Arial"/>
              </a:rPr>
              <a:t> доступного </a:t>
            </a:r>
            <a:r>
              <a:rPr dirty="0" sz="1250">
                <a:latin typeface="Arial"/>
                <a:cs typeface="Arial"/>
              </a:rPr>
              <a:t>контроля,</a:t>
            </a:r>
            <a:r>
              <a:rPr dirty="0" sz="1250" spc="-2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опоры</a:t>
            </a:r>
            <a:r>
              <a:rPr dirty="0" sz="1250" spc="-1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на взрослых</a:t>
            </a:r>
            <a:r>
              <a:rPr dirty="0" sz="1250" spc="-1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и</a:t>
            </a:r>
            <a:r>
              <a:rPr dirty="0" sz="1250" spc="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возможности</a:t>
            </a:r>
            <a:r>
              <a:rPr dirty="0" sz="1250" spc="-1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обращаться</a:t>
            </a:r>
            <a:r>
              <a:rPr dirty="0" sz="1250" spc="-10">
                <a:latin typeface="Arial"/>
                <a:cs typeface="Arial"/>
              </a:rPr>
              <a:t> </a:t>
            </a:r>
            <a:r>
              <a:rPr dirty="0" sz="1250" spc="-25">
                <a:latin typeface="Arial"/>
                <a:cs typeface="Arial"/>
              </a:rPr>
              <a:t>за </a:t>
            </a:r>
            <a:r>
              <a:rPr dirty="0" sz="1250" spc="-10">
                <a:latin typeface="Arial"/>
                <a:cs typeface="Arial"/>
              </a:rPr>
              <a:t>помощью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6965" y="3457919"/>
            <a:ext cx="4624070" cy="1301115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1250">
                <a:latin typeface="Arial"/>
                <a:cs typeface="Arial"/>
              </a:rPr>
              <a:t>Психолог</a:t>
            </a:r>
            <a:r>
              <a:rPr dirty="0" sz="1250" spc="-10">
                <a:latin typeface="Arial"/>
                <a:cs typeface="Arial"/>
              </a:rPr>
              <a:t> образовательной</a:t>
            </a:r>
            <a:r>
              <a:rPr dirty="0" sz="1250" spc="-2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организации</a:t>
            </a:r>
            <a:r>
              <a:rPr dirty="0" sz="1250" spc="-2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работает</a:t>
            </a:r>
            <a:r>
              <a:rPr dirty="0" sz="1250" spc="-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не</a:t>
            </a:r>
            <a:r>
              <a:rPr dirty="0" sz="1250" spc="-4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с</a:t>
            </a:r>
            <a:r>
              <a:rPr dirty="0" sz="1250" spc="25">
                <a:latin typeface="Arial"/>
                <a:cs typeface="Arial"/>
              </a:rPr>
              <a:t> </a:t>
            </a:r>
            <a:r>
              <a:rPr dirty="0" sz="1250" spc="-10">
                <a:latin typeface="Arial"/>
                <a:cs typeface="Arial"/>
              </a:rPr>
              <a:t>самим</a:t>
            </a:r>
            <a:endParaRPr sz="1250">
              <a:latin typeface="Arial"/>
              <a:cs typeface="Arial"/>
            </a:endParaRPr>
          </a:p>
          <a:p>
            <a:pPr marL="12700" marR="461009">
              <a:lnSpc>
                <a:spcPct val="133600"/>
              </a:lnSpc>
              <a:spcBef>
                <a:spcPts val="15"/>
              </a:spcBef>
            </a:pPr>
            <a:r>
              <a:rPr dirty="0" sz="1250">
                <a:latin typeface="Arial"/>
                <a:cs typeface="Arial"/>
              </a:rPr>
              <a:t>событием как</a:t>
            </a:r>
            <a:r>
              <a:rPr dirty="0" sz="1250" spc="1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внешней опасностью,</a:t>
            </a:r>
            <a:r>
              <a:rPr dirty="0" sz="1250" spc="-1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а</a:t>
            </a:r>
            <a:r>
              <a:rPr dirty="0" sz="1250" spc="3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с</a:t>
            </a:r>
            <a:r>
              <a:rPr dirty="0" sz="1250" spc="3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его </a:t>
            </a:r>
            <a:r>
              <a:rPr dirty="0" sz="1250" spc="-10">
                <a:latin typeface="Arial"/>
                <a:cs typeface="Arial"/>
              </a:rPr>
              <a:t>влиянием </a:t>
            </a:r>
            <a:r>
              <a:rPr dirty="0" sz="1250">
                <a:latin typeface="Arial"/>
                <a:cs typeface="Arial"/>
              </a:rPr>
              <a:t>на</a:t>
            </a:r>
            <a:r>
              <a:rPr dirty="0" sz="1250" spc="2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эмоциональное</a:t>
            </a:r>
            <a:r>
              <a:rPr dirty="0" sz="1250" spc="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состояние,</a:t>
            </a:r>
            <a:r>
              <a:rPr dirty="0" sz="1250" spc="-1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поведение,</a:t>
            </a:r>
            <a:r>
              <a:rPr dirty="0" sz="1250" spc="-10">
                <a:latin typeface="Arial"/>
                <a:cs typeface="Arial"/>
              </a:rPr>
              <a:t> учебную </a:t>
            </a:r>
            <a:r>
              <a:rPr dirty="0" sz="1250">
                <a:latin typeface="Arial"/>
                <a:cs typeface="Arial"/>
              </a:rPr>
              <a:t>деятельность,</a:t>
            </a:r>
            <a:r>
              <a:rPr dirty="0" sz="1250" spc="-2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межличностные</a:t>
            </a:r>
            <a:r>
              <a:rPr dirty="0" sz="1250" spc="-4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отношения</a:t>
            </a:r>
            <a:r>
              <a:rPr dirty="0" sz="1250" spc="-2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и</a:t>
            </a:r>
            <a:r>
              <a:rPr dirty="0" sz="1250" spc="15">
                <a:latin typeface="Arial"/>
                <a:cs typeface="Arial"/>
              </a:rPr>
              <a:t> </a:t>
            </a:r>
            <a:r>
              <a:rPr dirty="0" sz="1250" spc="-10">
                <a:latin typeface="Arial"/>
                <a:cs typeface="Arial"/>
              </a:rPr>
              <a:t>ощущение </a:t>
            </a:r>
            <a:r>
              <a:rPr dirty="0" sz="1250">
                <a:latin typeface="Arial"/>
                <a:cs typeface="Arial"/>
              </a:rPr>
              <a:t>безопасности</a:t>
            </a:r>
            <a:r>
              <a:rPr dirty="0" sz="1250" spc="-4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у</a:t>
            </a:r>
            <a:r>
              <a:rPr dirty="0" sz="1250" spc="10">
                <a:latin typeface="Arial"/>
                <a:cs typeface="Arial"/>
              </a:rPr>
              <a:t> </a:t>
            </a:r>
            <a:r>
              <a:rPr dirty="0" sz="1250" spc="-10">
                <a:latin typeface="Arial"/>
                <a:cs typeface="Arial"/>
              </a:rPr>
              <a:t>ребенка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87680" y="298704"/>
            <a:ext cx="10365105" cy="3263265"/>
            <a:chOff x="487680" y="298704"/>
            <a:chExt cx="10365105" cy="3263265"/>
          </a:xfrm>
        </p:grpSpPr>
        <p:pic>
          <p:nvPicPr>
            <p:cNvPr id="14" name="object 14" descr="Список со сплошной заливкой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3776" y="2357627"/>
              <a:ext cx="801624" cy="119786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93776" y="2357627"/>
              <a:ext cx="802005" cy="1198245"/>
            </a:xfrm>
            <a:custGeom>
              <a:avLst/>
              <a:gdLst/>
              <a:ahLst/>
              <a:cxnLst/>
              <a:rect l="l" t="t" r="r" b="b"/>
              <a:pathLst>
                <a:path w="802005" h="1198245">
                  <a:moveTo>
                    <a:pt x="0" y="1197864"/>
                  </a:moveTo>
                  <a:lnTo>
                    <a:pt x="801624" y="1197864"/>
                  </a:lnTo>
                  <a:lnTo>
                    <a:pt x="801624" y="0"/>
                  </a:lnTo>
                  <a:lnTo>
                    <a:pt x="0" y="0"/>
                  </a:lnTo>
                  <a:lnTo>
                    <a:pt x="0" y="1197864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45851" y="312420"/>
              <a:ext cx="606551" cy="62788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69196" y="298704"/>
              <a:ext cx="670559" cy="65532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289040" y="4252340"/>
            <a:ext cx="5141595" cy="169481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1A306B"/>
                </a:solidFill>
                <a:latin typeface="Arial Black"/>
                <a:cs typeface="Arial Black"/>
              </a:rPr>
              <a:t>Важнейший</a:t>
            </a:r>
            <a:r>
              <a:rPr dirty="0" sz="1600" spc="-95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600" spc="-10">
                <a:solidFill>
                  <a:srgbClr val="1A306B"/>
                </a:solidFill>
                <a:latin typeface="Arial Black"/>
                <a:cs typeface="Arial Black"/>
              </a:rPr>
              <a:t>принцип</a:t>
            </a:r>
            <a:endParaRPr sz="1600">
              <a:latin typeface="Arial Black"/>
              <a:cs typeface="Arial Black"/>
            </a:endParaRPr>
          </a:p>
          <a:p>
            <a:pPr marL="12700" marR="5080">
              <a:lnSpc>
                <a:spcPct val="134000"/>
              </a:lnSpc>
              <a:spcBef>
                <a:spcPts val="1185"/>
              </a:spcBef>
            </a:pPr>
            <a:r>
              <a:rPr dirty="0" sz="1250">
                <a:latin typeface="Arial"/>
                <a:cs typeface="Arial"/>
              </a:rPr>
              <a:t>Психолог не</a:t>
            </a:r>
            <a:r>
              <a:rPr dirty="0" sz="1250" spc="1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даёт</a:t>
            </a:r>
            <a:r>
              <a:rPr dirty="0" sz="1250" spc="-1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ребенку</a:t>
            </a:r>
            <a:r>
              <a:rPr dirty="0" sz="1250" spc="-2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обещаний</a:t>
            </a:r>
            <a:r>
              <a:rPr dirty="0" sz="1250" spc="-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абсолютной</a:t>
            </a:r>
            <a:r>
              <a:rPr dirty="0" sz="1250" spc="-20">
                <a:latin typeface="Arial"/>
                <a:cs typeface="Arial"/>
              </a:rPr>
              <a:t> </a:t>
            </a:r>
            <a:r>
              <a:rPr dirty="0" sz="1250" spc="-10">
                <a:latin typeface="Arial"/>
                <a:cs typeface="Arial"/>
              </a:rPr>
              <a:t>безопасности, </a:t>
            </a:r>
            <a:r>
              <a:rPr dirty="0" sz="1250">
                <a:latin typeface="Arial"/>
                <a:cs typeface="Arial"/>
              </a:rPr>
              <a:t>которые</a:t>
            </a:r>
            <a:r>
              <a:rPr dirty="0" sz="1250" spc="-3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не</a:t>
            </a:r>
            <a:r>
              <a:rPr dirty="0" sz="1250" spc="-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может </a:t>
            </a:r>
            <a:r>
              <a:rPr dirty="0" sz="1250" spc="-10">
                <a:latin typeface="Arial"/>
                <a:cs typeface="Arial"/>
              </a:rPr>
              <a:t>гарантировать.</a:t>
            </a:r>
            <a:r>
              <a:rPr dirty="0" sz="1250" spc="-2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Вместо</a:t>
            </a:r>
            <a:r>
              <a:rPr dirty="0" sz="1250" spc="-2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этого</a:t>
            </a:r>
            <a:r>
              <a:rPr dirty="0" sz="1250" spc="-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он</a:t>
            </a:r>
            <a:r>
              <a:rPr dirty="0" sz="1250" spc="-3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помогает</a:t>
            </a:r>
            <a:r>
              <a:rPr dirty="0" sz="1250" spc="-40">
                <a:latin typeface="Arial"/>
                <a:cs typeface="Arial"/>
              </a:rPr>
              <a:t> </a:t>
            </a:r>
            <a:r>
              <a:rPr dirty="0" sz="1250" spc="-10">
                <a:latin typeface="Arial"/>
                <a:cs typeface="Arial"/>
              </a:rPr>
              <a:t>ребенку </a:t>
            </a:r>
            <a:r>
              <a:rPr dirty="0" sz="1250">
                <a:latin typeface="Arial"/>
                <a:cs typeface="Arial"/>
              </a:rPr>
              <a:t>понять</a:t>
            </a:r>
            <a:r>
              <a:rPr dirty="0" sz="1250" spc="1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свои</a:t>
            </a:r>
            <a:r>
              <a:rPr dirty="0" sz="1250" spc="2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реакции,</a:t>
            </a:r>
            <a:r>
              <a:rPr dirty="0" sz="1250" spc="-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восстановить</a:t>
            </a:r>
            <a:r>
              <a:rPr dirty="0" sz="1250" spc="-1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внутренние и</a:t>
            </a:r>
            <a:r>
              <a:rPr dirty="0" sz="1250" spc="3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внешние </a:t>
            </a:r>
            <a:r>
              <a:rPr dirty="0" sz="1250" spc="-10">
                <a:latin typeface="Arial"/>
                <a:cs typeface="Arial"/>
              </a:rPr>
              <a:t>опоры</a:t>
            </a:r>
            <a:endParaRPr sz="1250">
              <a:latin typeface="Arial"/>
              <a:cs typeface="Arial"/>
            </a:endParaRPr>
          </a:p>
          <a:p>
            <a:pPr marL="12700" marR="370205">
              <a:lnSpc>
                <a:spcPct val="133600"/>
              </a:lnSpc>
            </a:pPr>
            <a:r>
              <a:rPr dirty="0" sz="1250">
                <a:latin typeface="Arial"/>
                <a:cs typeface="Arial"/>
              </a:rPr>
              <a:t>и</a:t>
            </a:r>
            <a:r>
              <a:rPr dirty="0" sz="1250" spc="1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определить,</a:t>
            </a:r>
            <a:r>
              <a:rPr dirty="0" sz="1250" spc="-4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что</a:t>
            </a:r>
            <a:r>
              <a:rPr dirty="0" sz="1250" spc="-1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можно</a:t>
            </a:r>
            <a:r>
              <a:rPr dirty="0" sz="1250" spc="-2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сделать</a:t>
            </a:r>
            <a:r>
              <a:rPr dirty="0" sz="1250" spc="-3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здесь</a:t>
            </a:r>
            <a:r>
              <a:rPr dirty="0" sz="1250" spc="-20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и</a:t>
            </a:r>
            <a:r>
              <a:rPr dirty="0" sz="1250" spc="1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сейчас</a:t>
            </a:r>
            <a:r>
              <a:rPr dirty="0" sz="1250" spc="5">
                <a:latin typeface="Arial"/>
                <a:cs typeface="Arial"/>
              </a:rPr>
              <a:t> </a:t>
            </a:r>
            <a:r>
              <a:rPr dirty="0" sz="1250">
                <a:latin typeface="Arial"/>
                <a:cs typeface="Arial"/>
              </a:rPr>
              <a:t>для </a:t>
            </a:r>
            <a:r>
              <a:rPr dirty="0" sz="1250" spc="-10">
                <a:latin typeface="Arial"/>
                <a:cs typeface="Arial"/>
              </a:rPr>
              <a:t>снижения напряжения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18670" y="6336169"/>
              <a:ext cx="121030" cy="1860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55320" y="2439923"/>
              <a:ext cx="10708005" cy="3834765"/>
            </a:xfrm>
            <a:custGeom>
              <a:avLst/>
              <a:gdLst/>
              <a:ahLst/>
              <a:cxnLst/>
              <a:rect l="l" t="t" r="r" b="b"/>
              <a:pathLst>
                <a:path w="10708005" h="3834765">
                  <a:moveTo>
                    <a:pt x="5199888" y="2074164"/>
                  </a:moveTo>
                  <a:lnTo>
                    <a:pt x="0" y="2074164"/>
                  </a:lnTo>
                  <a:lnTo>
                    <a:pt x="0" y="3834384"/>
                  </a:lnTo>
                  <a:lnTo>
                    <a:pt x="5199888" y="3834384"/>
                  </a:lnTo>
                  <a:lnTo>
                    <a:pt x="5199888" y="2074164"/>
                  </a:lnTo>
                  <a:close/>
                </a:path>
                <a:path w="10708005" h="3834765">
                  <a:moveTo>
                    <a:pt x="5205984" y="0"/>
                  </a:moveTo>
                  <a:lnTo>
                    <a:pt x="6096" y="0"/>
                  </a:lnTo>
                  <a:lnTo>
                    <a:pt x="6096" y="1760220"/>
                  </a:lnTo>
                  <a:lnTo>
                    <a:pt x="5205984" y="1760220"/>
                  </a:lnTo>
                  <a:lnTo>
                    <a:pt x="5205984" y="0"/>
                  </a:lnTo>
                  <a:close/>
                </a:path>
                <a:path w="10708005" h="3834765">
                  <a:moveTo>
                    <a:pt x="10701528" y="2074164"/>
                  </a:moveTo>
                  <a:lnTo>
                    <a:pt x="5501640" y="2074164"/>
                  </a:lnTo>
                  <a:lnTo>
                    <a:pt x="5501640" y="3834384"/>
                  </a:lnTo>
                  <a:lnTo>
                    <a:pt x="10701528" y="3834384"/>
                  </a:lnTo>
                  <a:lnTo>
                    <a:pt x="10701528" y="2074164"/>
                  </a:lnTo>
                  <a:close/>
                </a:path>
                <a:path w="10708005" h="3834765">
                  <a:moveTo>
                    <a:pt x="10707624" y="0"/>
                  </a:moveTo>
                  <a:lnTo>
                    <a:pt x="5507736" y="0"/>
                  </a:lnTo>
                  <a:lnTo>
                    <a:pt x="5507736" y="1760220"/>
                  </a:lnTo>
                  <a:lnTo>
                    <a:pt x="10707624" y="1760220"/>
                  </a:lnTo>
                  <a:lnTo>
                    <a:pt x="10707624" y="0"/>
                  </a:lnTo>
                  <a:close/>
                </a:path>
              </a:pathLst>
            </a:custGeom>
            <a:solidFill>
              <a:srgbClr val="DADFEE">
                <a:alpha val="52156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649020" y="440817"/>
            <a:ext cx="7892415" cy="916940"/>
          </a:xfrm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ts val="3579"/>
              </a:lnSpc>
              <a:spcBef>
                <a:spcPts val="55"/>
              </a:spcBef>
            </a:pPr>
            <a:r>
              <a:rPr dirty="0" sz="2850"/>
              <a:t>Специфика</a:t>
            </a:r>
            <a:r>
              <a:rPr dirty="0" sz="2850" spc="-35"/>
              <a:t> </a:t>
            </a:r>
            <a:r>
              <a:rPr dirty="0" sz="2850"/>
              <a:t>стрессового</a:t>
            </a:r>
            <a:r>
              <a:rPr dirty="0" sz="2850" spc="-15"/>
              <a:t> </a:t>
            </a:r>
            <a:r>
              <a:rPr dirty="0" sz="2850" spc="-10"/>
              <a:t>воздействия, </a:t>
            </a:r>
            <a:r>
              <a:rPr dirty="0" sz="2850"/>
              <a:t>связанного</a:t>
            </a:r>
            <a:r>
              <a:rPr dirty="0" sz="2850" spc="5"/>
              <a:t> </a:t>
            </a:r>
            <a:r>
              <a:rPr dirty="0" sz="2850"/>
              <a:t>с</a:t>
            </a:r>
            <a:r>
              <a:rPr dirty="0" sz="2850" spc="-40"/>
              <a:t> </a:t>
            </a:r>
            <a:r>
              <a:rPr dirty="0" sz="2850" spc="-20"/>
              <a:t>БПЛА</a:t>
            </a:r>
            <a:endParaRPr sz="2850"/>
          </a:p>
        </p:txBody>
      </p:sp>
      <p:grpSp>
        <p:nvGrpSpPr>
          <p:cNvPr id="24" name="object 24"/>
          <p:cNvGrpSpPr/>
          <p:nvPr/>
        </p:nvGrpSpPr>
        <p:grpSpPr>
          <a:xfrm>
            <a:off x="9569195" y="298704"/>
            <a:ext cx="1283335" cy="655320"/>
            <a:chOff x="9569195" y="298704"/>
            <a:chExt cx="1283335" cy="655320"/>
          </a:xfrm>
        </p:grpSpPr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45851" y="312420"/>
              <a:ext cx="606551" cy="62788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69195" y="298704"/>
              <a:ext cx="670559" cy="65532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43534" y="1631645"/>
            <a:ext cx="8608695" cy="5137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Arial"/>
                <a:cs typeface="Arial"/>
              </a:rPr>
              <a:t>Данный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стрессор</a:t>
            </a:r>
            <a:r>
              <a:rPr dirty="0" sz="1600" spc="-9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имеет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ряд</a:t>
            </a:r>
            <a:r>
              <a:rPr dirty="0" sz="1600" spc="-9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особенностей,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принципиально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отличающих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его</a:t>
            </a:r>
            <a:r>
              <a:rPr dirty="0" sz="1600" spc="-8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от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привычных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10">
                <a:latin typeface="Arial"/>
                <a:cs typeface="Arial"/>
              </a:rPr>
              <a:t>несовершеннолетним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стрессоров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3072" y="2617977"/>
            <a:ext cx="3573779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1A306B"/>
                </a:solidFill>
                <a:latin typeface="Arial Black"/>
                <a:cs typeface="Arial Black"/>
              </a:rPr>
              <a:t>Внезапность</a:t>
            </a:r>
            <a:r>
              <a:rPr dirty="0" sz="1400" spc="-4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00">
                <a:solidFill>
                  <a:srgbClr val="1A306B"/>
                </a:solidFill>
                <a:latin typeface="Arial Black"/>
                <a:cs typeface="Arial Black"/>
              </a:rPr>
              <a:t>и</a:t>
            </a:r>
            <a:r>
              <a:rPr dirty="0" sz="1400" spc="-6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00" spc="-10">
                <a:solidFill>
                  <a:srgbClr val="1A306B"/>
                </a:solidFill>
                <a:latin typeface="Arial Black"/>
                <a:cs typeface="Arial Black"/>
              </a:rPr>
              <a:t>непредсказуемость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75347" y="2617977"/>
            <a:ext cx="297243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1A306B"/>
                </a:solidFill>
                <a:latin typeface="Arial Black"/>
                <a:cs typeface="Arial Black"/>
              </a:rPr>
              <a:t>Пролонгированный</a:t>
            </a:r>
            <a:r>
              <a:rPr dirty="0" sz="1400" spc="-95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00" spc="-10">
                <a:solidFill>
                  <a:srgbClr val="1A306B"/>
                </a:solidFill>
                <a:latin typeface="Arial Black"/>
                <a:cs typeface="Arial Black"/>
              </a:rPr>
              <a:t>характер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4847" y="3108401"/>
            <a:ext cx="4813300" cy="903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349885">
              <a:lnSpc>
                <a:spcPct val="130900"/>
              </a:lnSpc>
              <a:spcBef>
                <a:spcPts val="95"/>
              </a:spcBef>
            </a:pPr>
            <a:r>
              <a:rPr dirty="0" sz="1100">
                <a:latin typeface="Arial"/>
                <a:cs typeface="Arial"/>
              </a:rPr>
              <a:t>Стресс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воспринимается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как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трудно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прогнозируемый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слабо </a:t>
            </a:r>
            <a:r>
              <a:rPr dirty="0" sz="1100">
                <a:latin typeface="Arial"/>
                <a:cs typeface="Arial"/>
              </a:rPr>
              <a:t>контролируемый.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Для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ребенка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значимо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только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наличие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угрозы,</a:t>
            </a:r>
            <a:endParaRPr sz="1100">
              <a:latin typeface="Arial"/>
              <a:cs typeface="Arial"/>
            </a:endParaRPr>
          </a:p>
          <a:p>
            <a:pPr marR="5080">
              <a:lnSpc>
                <a:spcPct val="130900"/>
              </a:lnSpc>
            </a:pPr>
            <a:r>
              <a:rPr dirty="0" sz="1100">
                <a:latin typeface="Arial"/>
                <a:cs typeface="Arial"/>
              </a:rPr>
              <a:t>но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невозможность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самостоятельно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оценить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её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степень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предсказать </a:t>
            </a:r>
            <a:r>
              <a:rPr dirty="0" sz="1100">
                <a:latin typeface="Arial"/>
                <a:cs typeface="Arial"/>
              </a:rPr>
              <a:t>дальнейшее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развитие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ситуации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55319" y="2439923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0"/>
                </a:moveTo>
                <a:lnTo>
                  <a:pt x="0" y="0"/>
                </a:lnTo>
                <a:lnTo>
                  <a:pt x="0" y="914400"/>
                </a:lnTo>
                <a:lnTo>
                  <a:pt x="914400" y="0"/>
                </a:lnTo>
                <a:close/>
              </a:path>
            </a:pathLst>
          </a:custGeom>
          <a:solidFill>
            <a:srgbClr val="B5C1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747674" y="2443987"/>
            <a:ext cx="387985" cy="4318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2650" spc="-25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26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37046" y="3108401"/>
            <a:ext cx="4972685" cy="903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30900"/>
              </a:lnSpc>
              <a:spcBef>
                <a:spcPts val="95"/>
              </a:spcBef>
            </a:pPr>
            <a:r>
              <a:rPr dirty="0" sz="1100">
                <a:latin typeface="Arial"/>
                <a:cs typeface="Arial"/>
              </a:rPr>
              <a:t>Даже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после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завершения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события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у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ребенка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может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сохраняться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ожидание </a:t>
            </a:r>
            <a:r>
              <a:rPr dirty="0" sz="1100">
                <a:latin typeface="Arial"/>
                <a:cs typeface="Arial"/>
              </a:rPr>
              <a:t>повторения,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повышенная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настороженность,</a:t>
            </a:r>
            <a:r>
              <a:rPr dirty="0" sz="1100" spc="1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тревожное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отслеживание </a:t>
            </a:r>
            <a:r>
              <a:rPr dirty="0" sz="1100">
                <a:latin typeface="Arial"/>
                <a:cs typeface="Arial"/>
              </a:rPr>
              <a:t>внешних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сигналов,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чувствительность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к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громким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звукам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сообщениям взрослых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156959" y="240487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399" y="0"/>
                </a:moveTo>
                <a:lnTo>
                  <a:pt x="0" y="0"/>
                </a:lnTo>
                <a:lnTo>
                  <a:pt x="0" y="914400"/>
                </a:lnTo>
                <a:lnTo>
                  <a:pt x="914399" y="0"/>
                </a:lnTo>
                <a:close/>
              </a:path>
            </a:pathLst>
          </a:custGeom>
          <a:solidFill>
            <a:srgbClr val="B5C1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6249670" y="2408885"/>
            <a:ext cx="389255" cy="4318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2650" spc="-25">
                <a:solidFill>
                  <a:srgbClr val="FFFFFF"/>
                </a:solidFill>
                <a:latin typeface="Arial"/>
                <a:cs typeface="Arial"/>
              </a:rPr>
              <a:t>02</a:t>
            </a:r>
            <a:endParaRPr sz="2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3072" y="4737353"/>
            <a:ext cx="42183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1A306B"/>
                </a:solidFill>
                <a:latin typeface="Arial Black"/>
                <a:cs typeface="Arial Black"/>
              </a:rPr>
              <a:t>Сенсорные и</a:t>
            </a:r>
            <a:r>
              <a:rPr dirty="0" sz="1400" spc="-15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00" spc="-10">
                <a:solidFill>
                  <a:srgbClr val="1A306B"/>
                </a:solidFill>
                <a:latin typeface="Arial Black"/>
                <a:cs typeface="Arial Black"/>
              </a:rPr>
              <a:t>информационные</a:t>
            </a:r>
            <a:r>
              <a:rPr dirty="0" sz="1400" spc="-45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00" spc="-10">
                <a:solidFill>
                  <a:srgbClr val="1A306B"/>
                </a:solidFill>
                <a:latin typeface="Arial Black"/>
                <a:cs typeface="Arial Black"/>
              </a:rPr>
              <a:t>триггеры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75347" y="4737353"/>
            <a:ext cx="22485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1A306B"/>
                </a:solidFill>
                <a:latin typeface="Arial Black"/>
                <a:cs typeface="Arial Black"/>
              </a:rPr>
              <a:t>Групповое</a:t>
            </a:r>
            <a:r>
              <a:rPr dirty="0" sz="1400" spc="-7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00" spc="-10">
                <a:solidFill>
                  <a:srgbClr val="1A306B"/>
                </a:solidFill>
                <a:latin typeface="Arial Black"/>
                <a:cs typeface="Arial Black"/>
              </a:rPr>
              <a:t>измерение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4847" y="5227177"/>
            <a:ext cx="4831080" cy="685165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05"/>
              </a:spcBef>
            </a:pPr>
            <a:r>
              <a:rPr dirty="0" sz="1100">
                <a:latin typeface="Arial"/>
                <a:cs typeface="Arial"/>
              </a:rPr>
              <a:t>Громкие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звуки,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сирены,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ночные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пробуждения,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тревожные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уведомления,</a:t>
            </a:r>
            <a:endParaRPr sz="1100">
              <a:latin typeface="Arial"/>
              <a:cs typeface="Arial"/>
            </a:endParaRPr>
          </a:p>
          <a:p>
            <a:pPr marR="328295">
              <a:lnSpc>
                <a:spcPct val="130900"/>
              </a:lnSpc>
              <a:spcBef>
                <a:spcPts val="5"/>
              </a:spcBef>
            </a:pPr>
            <a:r>
              <a:rPr dirty="0" sz="1100">
                <a:latin typeface="Arial"/>
                <a:cs typeface="Arial"/>
              </a:rPr>
              <a:t>обсуждения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семье,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сообщения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социальных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сетях,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видеозаписи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слухи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могут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повторно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активировать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стрессовую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реакцию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1416" y="4514088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0"/>
                </a:moveTo>
                <a:lnTo>
                  <a:pt x="0" y="0"/>
                </a:lnTo>
                <a:lnTo>
                  <a:pt x="0" y="914400"/>
                </a:lnTo>
                <a:lnTo>
                  <a:pt x="914400" y="0"/>
                </a:lnTo>
                <a:close/>
              </a:path>
            </a:pathLst>
          </a:custGeom>
          <a:solidFill>
            <a:srgbClr val="B5C1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53160" y="4518786"/>
            <a:ext cx="388620" cy="4318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2650" spc="-25">
                <a:solidFill>
                  <a:srgbClr val="FFFFFF"/>
                </a:solidFill>
                <a:latin typeface="Arial"/>
                <a:cs typeface="Arial"/>
              </a:rPr>
              <a:t>03</a:t>
            </a:r>
            <a:endParaRPr sz="26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37046" y="5227177"/>
            <a:ext cx="4890135" cy="904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31000"/>
              </a:lnSpc>
              <a:spcBef>
                <a:spcPts val="95"/>
              </a:spcBef>
            </a:pPr>
            <a:r>
              <a:rPr dirty="0" sz="1100">
                <a:latin typeface="Arial"/>
                <a:cs typeface="Arial"/>
              </a:rPr>
              <a:t>В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классе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могут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распространяться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тревожные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версии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событий,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пугающий </a:t>
            </a:r>
            <a:r>
              <a:rPr dirty="0" sz="1100">
                <a:latin typeface="Arial"/>
                <a:cs typeface="Arial"/>
              </a:rPr>
              <a:t>контент,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эмоциональные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реакции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сверстников,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шутки,</a:t>
            </a:r>
            <a:r>
              <a:rPr dirty="0" sz="1100" spc="14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обесценивание</a:t>
            </a:r>
            <a:r>
              <a:rPr dirty="0" sz="1100" spc="5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или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взаимные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обвинения.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Психологическая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помощь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должна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включать </a:t>
            </a:r>
            <a:r>
              <a:rPr dirty="0" sz="1100">
                <a:latin typeface="Arial"/>
                <a:cs typeface="Arial"/>
              </a:rPr>
              <a:t>работу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образовательной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средой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163055" y="45339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914400" y="0"/>
                </a:moveTo>
                <a:lnTo>
                  <a:pt x="0" y="0"/>
                </a:lnTo>
                <a:lnTo>
                  <a:pt x="0" y="914400"/>
                </a:lnTo>
                <a:lnTo>
                  <a:pt x="914400" y="0"/>
                </a:lnTo>
                <a:close/>
              </a:path>
            </a:pathLst>
          </a:custGeom>
          <a:solidFill>
            <a:srgbClr val="B5C1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6255130" y="4538217"/>
            <a:ext cx="388620" cy="4318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2650" spc="-25">
                <a:solidFill>
                  <a:srgbClr val="FFFFFF"/>
                </a:solidFill>
                <a:latin typeface="Arial"/>
                <a:cs typeface="Arial"/>
              </a:rPr>
              <a:t>04</a:t>
            </a:r>
            <a:endParaRPr sz="2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13844" y="6336169"/>
              <a:ext cx="130936" cy="18293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341364" y="1868423"/>
              <a:ext cx="5584190" cy="3342640"/>
            </a:xfrm>
            <a:custGeom>
              <a:avLst/>
              <a:gdLst/>
              <a:ahLst/>
              <a:cxnLst/>
              <a:rect l="l" t="t" r="r" b="b"/>
              <a:pathLst>
                <a:path w="5584190" h="3342640">
                  <a:moveTo>
                    <a:pt x="5583936" y="0"/>
                  </a:moveTo>
                  <a:lnTo>
                    <a:pt x="0" y="0"/>
                  </a:lnTo>
                  <a:lnTo>
                    <a:pt x="0" y="3342131"/>
                  </a:lnTo>
                  <a:lnTo>
                    <a:pt x="5583936" y="3342131"/>
                  </a:lnTo>
                  <a:lnTo>
                    <a:pt x="5583936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341364" y="1868423"/>
              <a:ext cx="5584190" cy="3342640"/>
            </a:xfrm>
            <a:custGeom>
              <a:avLst/>
              <a:gdLst/>
              <a:ahLst/>
              <a:cxnLst/>
              <a:rect l="l" t="t" r="r" b="b"/>
              <a:pathLst>
                <a:path w="5584190" h="3342640">
                  <a:moveTo>
                    <a:pt x="0" y="3342131"/>
                  </a:moveTo>
                  <a:lnTo>
                    <a:pt x="5583936" y="3342131"/>
                  </a:lnTo>
                  <a:lnTo>
                    <a:pt x="5583936" y="0"/>
                  </a:lnTo>
                  <a:lnTo>
                    <a:pt x="0" y="0"/>
                  </a:lnTo>
                  <a:lnTo>
                    <a:pt x="0" y="3342131"/>
                  </a:lnTo>
                  <a:close/>
                </a:path>
              </a:pathLst>
            </a:custGeom>
            <a:ln w="6096">
              <a:solidFill>
                <a:srgbClr val="4966A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28244" y="1868423"/>
              <a:ext cx="5582920" cy="3342640"/>
            </a:xfrm>
            <a:custGeom>
              <a:avLst/>
              <a:gdLst/>
              <a:ahLst/>
              <a:cxnLst/>
              <a:rect l="l" t="t" r="r" b="b"/>
              <a:pathLst>
                <a:path w="5582920" h="3342640">
                  <a:moveTo>
                    <a:pt x="5582411" y="0"/>
                  </a:moveTo>
                  <a:lnTo>
                    <a:pt x="0" y="0"/>
                  </a:lnTo>
                  <a:lnTo>
                    <a:pt x="0" y="3342131"/>
                  </a:lnTo>
                  <a:lnTo>
                    <a:pt x="5582411" y="3342131"/>
                  </a:lnTo>
                  <a:lnTo>
                    <a:pt x="5582411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28244" y="1868423"/>
              <a:ext cx="5582920" cy="3342640"/>
            </a:xfrm>
            <a:custGeom>
              <a:avLst/>
              <a:gdLst/>
              <a:ahLst/>
              <a:cxnLst/>
              <a:rect l="l" t="t" r="r" b="b"/>
              <a:pathLst>
                <a:path w="5582920" h="3342640">
                  <a:moveTo>
                    <a:pt x="0" y="3342131"/>
                  </a:moveTo>
                  <a:lnTo>
                    <a:pt x="5582411" y="3342131"/>
                  </a:lnTo>
                  <a:lnTo>
                    <a:pt x="5582411" y="0"/>
                  </a:lnTo>
                  <a:lnTo>
                    <a:pt x="0" y="0"/>
                  </a:lnTo>
                  <a:lnTo>
                    <a:pt x="0" y="3342131"/>
                  </a:lnTo>
                  <a:close/>
                </a:path>
              </a:pathLst>
            </a:custGeom>
            <a:ln w="6096">
              <a:solidFill>
                <a:srgbClr val="4966A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638657" y="571880"/>
            <a:ext cx="7626350" cy="9582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Пролонгированная</a:t>
            </a:r>
            <a:r>
              <a:rPr dirty="0" spc="-135"/>
              <a:t> </a:t>
            </a:r>
            <a:r>
              <a:rPr dirty="0" spc="-10"/>
              <a:t>угроза</a:t>
            </a: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и</a:t>
            </a:r>
            <a:r>
              <a:rPr dirty="0" spc="-30"/>
              <a:t> </a:t>
            </a:r>
            <a:r>
              <a:rPr dirty="0"/>
              <a:t>состояние</a:t>
            </a:r>
            <a:r>
              <a:rPr dirty="0" spc="-30"/>
              <a:t> </a:t>
            </a:r>
            <a:r>
              <a:rPr dirty="0"/>
              <a:t>тревожной</a:t>
            </a:r>
            <a:r>
              <a:rPr dirty="0" spc="-35"/>
              <a:t> </a:t>
            </a:r>
            <a:r>
              <a:rPr dirty="0" spc="-10"/>
              <a:t>готовности</a:t>
            </a:r>
          </a:p>
        </p:txBody>
      </p:sp>
      <p:grpSp>
        <p:nvGrpSpPr>
          <p:cNvPr id="14" name="object 14" descr="Список со сплошной заливкой"/>
          <p:cNvGrpSpPr/>
          <p:nvPr/>
        </p:nvGrpSpPr>
        <p:grpSpPr>
          <a:xfrm>
            <a:off x="217677" y="1641094"/>
            <a:ext cx="942340" cy="1430020"/>
            <a:chOff x="217677" y="1641094"/>
            <a:chExt cx="942340" cy="1430020"/>
          </a:xfrm>
        </p:grpSpPr>
        <p:pic>
          <p:nvPicPr>
            <p:cNvPr id="15" name="object 15" descr="Список со сплошной заливкой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027" y="1647444"/>
              <a:ext cx="929640" cy="141731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4027" y="1647444"/>
              <a:ext cx="929640" cy="1417320"/>
            </a:xfrm>
            <a:custGeom>
              <a:avLst/>
              <a:gdLst/>
              <a:ahLst/>
              <a:cxnLst/>
              <a:rect l="l" t="t" r="r" b="b"/>
              <a:pathLst>
                <a:path w="929640" h="1417320">
                  <a:moveTo>
                    <a:pt x="0" y="1417319"/>
                  </a:moveTo>
                  <a:lnTo>
                    <a:pt x="929640" y="1417319"/>
                  </a:lnTo>
                  <a:lnTo>
                    <a:pt x="929640" y="0"/>
                  </a:lnTo>
                  <a:lnTo>
                    <a:pt x="0" y="0"/>
                  </a:lnTo>
                  <a:lnTo>
                    <a:pt x="0" y="14173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222959" y="2005711"/>
            <a:ext cx="4070985" cy="7359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33985">
              <a:lnSpc>
                <a:spcPct val="100000"/>
              </a:lnSpc>
              <a:spcBef>
                <a:spcPts val="110"/>
              </a:spcBef>
            </a:pPr>
            <a:r>
              <a:rPr dirty="0" sz="1450">
                <a:solidFill>
                  <a:srgbClr val="1A306B"/>
                </a:solidFill>
                <a:latin typeface="Arial Black"/>
                <a:cs typeface="Arial Black"/>
              </a:rPr>
              <a:t>Что</a:t>
            </a:r>
            <a:r>
              <a:rPr dirty="0" sz="1450" spc="35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50">
                <a:solidFill>
                  <a:srgbClr val="1A306B"/>
                </a:solidFill>
                <a:latin typeface="Arial Black"/>
                <a:cs typeface="Arial Black"/>
              </a:rPr>
              <a:t>такое</a:t>
            </a:r>
            <a:r>
              <a:rPr dirty="0" sz="1450" spc="55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50">
                <a:solidFill>
                  <a:srgbClr val="1A306B"/>
                </a:solidFill>
                <a:latin typeface="Arial Black"/>
                <a:cs typeface="Arial Black"/>
              </a:rPr>
              <a:t>тревожная</a:t>
            </a:r>
            <a:r>
              <a:rPr dirty="0" sz="1450" spc="55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50" spc="-10">
                <a:solidFill>
                  <a:srgbClr val="1A306B"/>
                </a:solidFill>
                <a:latin typeface="Arial Black"/>
                <a:cs typeface="Arial Black"/>
              </a:rPr>
              <a:t>готовность</a:t>
            </a:r>
            <a:endParaRPr sz="1450">
              <a:latin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960"/>
              </a:spcBef>
            </a:pPr>
            <a:r>
              <a:rPr dirty="0" sz="1200">
                <a:latin typeface="Arial"/>
                <a:cs typeface="Arial"/>
              </a:rPr>
              <a:t>Для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обучающегося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стресс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связан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не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только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</a:t>
            </a:r>
            <a:r>
              <a:rPr dirty="0" sz="1200" spc="-10">
                <a:latin typeface="Arial"/>
                <a:cs typeface="Arial"/>
              </a:rPr>
              <a:t> самим </a:t>
            </a:r>
            <a:r>
              <a:rPr dirty="0" sz="1200">
                <a:latin typeface="Arial"/>
                <a:cs typeface="Arial"/>
              </a:rPr>
              <a:t>событием,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но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 с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ожиданием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его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возможного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повторения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82739" y="2031237"/>
            <a:ext cx="4200525" cy="248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>
                <a:solidFill>
                  <a:srgbClr val="1A306B"/>
                </a:solidFill>
                <a:latin typeface="Arial Black"/>
                <a:cs typeface="Arial Black"/>
              </a:rPr>
              <a:t>Последствия</a:t>
            </a:r>
            <a:r>
              <a:rPr dirty="0" sz="1450" spc="7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50">
                <a:solidFill>
                  <a:srgbClr val="1A306B"/>
                </a:solidFill>
                <a:latin typeface="Arial Black"/>
                <a:cs typeface="Arial Black"/>
              </a:rPr>
              <a:t>длительной</a:t>
            </a:r>
            <a:r>
              <a:rPr dirty="0" sz="1450" spc="10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50" spc="-10">
                <a:solidFill>
                  <a:srgbClr val="1A306B"/>
                </a:solidFill>
                <a:latin typeface="Arial Black"/>
                <a:cs typeface="Arial Black"/>
              </a:rPr>
              <a:t>мобилизации</a:t>
            </a:r>
            <a:endParaRPr sz="145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61581" y="3070351"/>
            <a:ext cx="4430395" cy="1520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5"/>
              </a:spcBef>
              <a:buChar char="•"/>
              <a:tabLst>
                <a:tab pos="184150" algn="l"/>
              </a:tabLst>
            </a:pPr>
            <a:r>
              <a:rPr dirty="0" sz="1400">
                <a:latin typeface="Arial"/>
                <a:cs typeface="Arial"/>
              </a:rPr>
              <a:t>истощение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ресурсов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внимания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и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саморегуляции</a:t>
            </a:r>
            <a:endParaRPr sz="1400">
              <a:latin typeface="Arial"/>
              <a:cs typeface="Arial"/>
            </a:endParaRPr>
          </a:p>
          <a:p>
            <a:pPr marL="184150" indent="-171450">
              <a:lnSpc>
                <a:spcPct val="100000"/>
              </a:lnSpc>
              <a:buChar char="•"/>
              <a:tabLst>
                <a:tab pos="184150" algn="l"/>
              </a:tabLst>
            </a:pPr>
            <a:r>
              <a:rPr dirty="0" sz="1400">
                <a:latin typeface="Arial"/>
                <a:cs typeface="Arial"/>
              </a:rPr>
              <a:t>снижение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концентрации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и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учебной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продуктивности</a:t>
            </a:r>
            <a:endParaRPr sz="1400">
              <a:latin typeface="Arial"/>
              <a:cs typeface="Arial"/>
            </a:endParaRPr>
          </a:p>
          <a:p>
            <a:pPr marL="183515" marR="100965" indent="-171450">
              <a:lnSpc>
                <a:spcPct val="100000"/>
              </a:lnSpc>
              <a:buChar char="•"/>
              <a:tabLst>
                <a:tab pos="184785" algn="l"/>
              </a:tabLst>
            </a:pPr>
            <a:r>
              <a:rPr dirty="0" sz="1400">
                <a:latin typeface="Arial"/>
                <a:cs typeface="Arial"/>
              </a:rPr>
              <a:t>снижение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мотивации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и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способности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выдерживать 	требования </a:t>
            </a:r>
            <a:r>
              <a:rPr dirty="0" sz="1400" spc="-20">
                <a:latin typeface="Arial"/>
                <a:cs typeface="Arial"/>
              </a:rPr>
              <a:t>урока</a:t>
            </a:r>
            <a:endParaRPr sz="1400">
              <a:latin typeface="Arial"/>
              <a:cs typeface="Arial"/>
            </a:endParaRPr>
          </a:p>
          <a:p>
            <a:pPr marL="183515" marR="427990" indent="-171450">
              <a:lnSpc>
                <a:spcPct val="100000"/>
              </a:lnSpc>
              <a:buChar char="•"/>
              <a:tabLst>
                <a:tab pos="184785" algn="l"/>
              </a:tabLst>
            </a:pPr>
            <a:r>
              <a:rPr dirty="0" sz="1400">
                <a:latin typeface="Arial"/>
                <a:cs typeface="Arial"/>
              </a:rPr>
              <a:t>повышение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раздражительности,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плаксивости, 	конфликтности</a:t>
            </a:r>
            <a:endParaRPr sz="1400">
              <a:latin typeface="Arial"/>
              <a:cs typeface="Arial"/>
            </a:endParaRPr>
          </a:p>
          <a:p>
            <a:pPr marL="184150" indent="-171450">
              <a:lnSpc>
                <a:spcPct val="100000"/>
              </a:lnSpc>
              <a:buChar char="•"/>
              <a:tabLst>
                <a:tab pos="184150" algn="l"/>
              </a:tabLst>
            </a:pPr>
            <a:r>
              <a:rPr dirty="0" sz="1400" spc="-10">
                <a:latin typeface="Arial"/>
                <a:cs typeface="Arial"/>
              </a:rPr>
              <a:t>отстраненность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и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эмоциональное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оцепенение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132576" y="298704"/>
            <a:ext cx="4719955" cy="2772410"/>
            <a:chOff x="6132576" y="298704"/>
            <a:chExt cx="4719955" cy="2772410"/>
          </a:xfrm>
        </p:grpSpPr>
        <p:pic>
          <p:nvPicPr>
            <p:cNvPr id="20" name="object 20" descr="Список со сплошной заливкой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8672" y="1647443"/>
              <a:ext cx="929640" cy="141731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138672" y="1647443"/>
              <a:ext cx="929640" cy="1417320"/>
            </a:xfrm>
            <a:custGeom>
              <a:avLst/>
              <a:gdLst/>
              <a:ahLst/>
              <a:cxnLst/>
              <a:rect l="l" t="t" r="r" b="b"/>
              <a:pathLst>
                <a:path w="929640" h="1417320">
                  <a:moveTo>
                    <a:pt x="0" y="1417319"/>
                  </a:moveTo>
                  <a:lnTo>
                    <a:pt x="929640" y="1417319"/>
                  </a:lnTo>
                  <a:lnTo>
                    <a:pt x="929640" y="0"/>
                  </a:lnTo>
                  <a:lnTo>
                    <a:pt x="0" y="0"/>
                  </a:lnTo>
                  <a:lnTo>
                    <a:pt x="0" y="14173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45852" y="312420"/>
              <a:ext cx="606551" cy="6278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69196" y="298704"/>
              <a:ext cx="670559" cy="655320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78916" y="3017901"/>
            <a:ext cx="4288155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Возможные</a:t>
            </a:r>
            <a:r>
              <a:rPr dirty="0" sz="1200" spc="-8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проявления: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dirty="0" sz="1200">
                <a:latin typeface="Arial"/>
                <a:cs typeface="Arial"/>
              </a:rPr>
              <a:t>постоянная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внутренняя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мобилизация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dirty="0" sz="1200">
                <a:latin typeface="Arial"/>
                <a:cs typeface="Arial"/>
              </a:rPr>
              <a:t>повышенная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настороженность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к звукам и</a:t>
            </a:r>
            <a:r>
              <a:rPr dirty="0" sz="1200" spc="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сигналам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dirty="0" sz="1200">
                <a:latin typeface="Arial"/>
                <a:cs typeface="Arial"/>
              </a:rPr>
              <a:t>частая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проверка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телефона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новостей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dirty="0" sz="1200" spc="-10">
                <a:latin typeface="Arial"/>
                <a:cs typeface="Arial"/>
              </a:rPr>
              <a:t>отслеживание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реакций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взрослых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dirty="0" sz="1200" spc="-10">
                <a:latin typeface="Arial"/>
                <a:cs typeface="Arial"/>
              </a:rPr>
              <a:t>повторяющиеся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вопросы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</a:t>
            </a:r>
            <a:r>
              <a:rPr dirty="0" sz="1200" spc="-10">
                <a:latin typeface="Arial"/>
                <a:cs typeface="Arial"/>
              </a:rPr>
              <a:t> безопасности;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dirty="0" sz="1200">
                <a:latin typeface="Arial"/>
                <a:cs typeface="Arial"/>
              </a:rPr>
              <a:t>напряжение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при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изменении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привычного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режима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dirty="0" sz="1200" spc="-10">
                <a:latin typeface="Arial"/>
                <a:cs typeface="Arial"/>
              </a:rPr>
              <a:t>тревожная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реакция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на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любые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признаки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неопределенности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8916" y="4664202"/>
            <a:ext cx="52197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Такое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состояние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может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снижать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концентрацию,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нарушать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сон,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усиливать раздражительность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затруднять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учебную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включенность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8244" y="5359908"/>
            <a:ext cx="11497310" cy="908685"/>
          </a:xfrm>
          <a:prstGeom prst="rect">
            <a:avLst/>
          </a:prstGeom>
          <a:solidFill>
            <a:srgbClr val="DADFEE">
              <a:alpha val="52156"/>
            </a:srgbClr>
          </a:solidFill>
        </p:spPr>
        <p:txBody>
          <a:bodyPr wrap="square" lIns="0" tIns="105410" rIns="0" bIns="0" rtlCol="0" vert="horz">
            <a:spAutoFit/>
          </a:bodyPr>
          <a:lstStyle/>
          <a:p>
            <a:pPr algn="ctr" marL="252729" marR="410845">
              <a:lnSpc>
                <a:spcPct val="100000"/>
              </a:lnSpc>
              <a:spcBef>
                <a:spcPts val="830"/>
              </a:spcBef>
            </a:pP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Учебные</a:t>
            </a:r>
            <a:r>
              <a:rPr dirty="0" sz="1400" spc="-5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и</a:t>
            </a:r>
            <a:r>
              <a:rPr dirty="0" sz="1400" spc="-3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A306B"/>
                </a:solidFill>
                <a:latin typeface="Arial"/>
                <a:cs typeface="Arial"/>
              </a:rPr>
              <a:t>поведенческие</a:t>
            </a:r>
            <a:r>
              <a:rPr dirty="0" sz="1400" spc="-5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A306B"/>
                </a:solidFill>
                <a:latin typeface="Arial"/>
                <a:cs typeface="Arial"/>
              </a:rPr>
              <a:t>трудности</a:t>
            </a:r>
            <a:r>
              <a:rPr dirty="0" sz="1400" spc="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в</a:t>
            </a:r>
            <a:r>
              <a:rPr dirty="0" sz="1400" spc="-3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такой</a:t>
            </a:r>
            <a:r>
              <a:rPr dirty="0" sz="1400" spc="-2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ситуации</a:t>
            </a:r>
            <a:r>
              <a:rPr dirty="0" sz="1400" spc="1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могут</a:t>
            </a:r>
            <a:r>
              <a:rPr dirty="0" sz="1400" spc="2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быть</a:t>
            </a:r>
            <a:r>
              <a:rPr dirty="0" sz="1400" spc="-2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не</a:t>
            </a:r>
            <a:r>
              <a:rPr dirty="0" sz="1400" spc="-2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первичной</a:t>
            </a:r>
            <a:r>
              <a:rPr dirty="0" sz="1400" spc="-5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A306B"/>
                </a:solidFill>
                <a:latin typeface="Arial"/>
                <a:cs typeface="Arial"/>
              </a:rPr>
              <a:t>проблемой</a:t>
            </a:r>
            <a:r>
              <a:rPr dirty="0" sz="1400" spc="-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дисциплины</a:t>
            </a:r>
            <a:r>
              <a:rPr dirty="0" sz="1400" spc="-4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или</a:t>
            </a:r>
            <a:r>
              <a:rPr dirty="0" sz="1400" spc="-3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A306B"/>
                </a:solidFill>
                <a:latin typeface="Arial"/>
                <a:cs typeface="Arial"/>
              </a:rPr>
              <a:t>мотивации,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а</a:t>
            </a:r>
            <a:r>
              <a:rPr dirty="0" sz="1400" spc="-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A306B"/>
                </a:solidFill>
                <a:latin typeface="Arial"/>
                <a:cs typeface="Arial"/>
              </a:rPr>
              <a:t>следствием стрессовой перегрузки.</a:t>
            </a:r>
            <a:endParaRPr sz="1400">
              <a:latin typeface="Arial"/>
              <a:cs typeface="Arial"/>
            </a:endParaRPr>
          </a:p>
          <a:p>
            <a:pPr algn="ctr" marR="153670">
              <a:lnSpc>
                <a:spcPct val="100000"/>
              </a:lnSpc>
            </a:pPr>
            <a:r>
              <a:rPr dirty="0" sz="1400" spc="-10" b="1">
                <a:solidFill>
                  <a:srgbClr val="1A306B"/>
                </a:solidFill>
                <a:latin typeface="Arial"/>
                <a:cs typeface="Arial"/>
              </a:rPr>
              <a:t>Реагирование</a:t>
            </a:r>
            <a:r>
              <a:rPr dirty="0" sz="1400" spc="-2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должно</a:t>
            </a:r>
            <a:r>
              <a:rPr dirty="0" sz="1400" spc="-2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быть</a:t>
            </a:r>
            <a:r>
              <a:rPr dirty="0" sz="1400" spc="2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не</a:t>
            </a:r>
            <a:r>
              <a:rPr dirty="0" sz="1400" spc="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A306B"/>
                </a:solidFill>
                <a:latin typeface="Arial"/>
                <a:cs typeface="Arial"/>
              </a:rPr>
              <a:t>только</a:t>
            </a:r>
            <a:r>
              <a:rPr dirty="0" sz="1400" spc="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A306B"/>
                </a:solidFill>
                <a:latin typeface="Arial"/>
                <a:cs typeface="Arial"/>
              </a:rPr>
              <a:t>педагогическим,</a:t>
            </a:r>
            <a:r>
              <a:rPr dirty="0" sz="1400" spc="-2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но</a:t>
            </a:r>
            <a:r>
              <a:rPr dirty="0" sz="1400" spc="-1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и </a:t>
            </a:r>
            <a:r>
              <a:rPr dirty="0" sz="1400" spc="-25" b="1">
                <a:solidFill>
                  <a:srgbClr val="1A306B"/>
                </a:solidFill>
                <a:latin typeface="Arial"/>
                <a:cs typeface="Arial"/>
              </a:rPr>
              <a:t>психолого-</a:t>
            </a:r>
            <a:r>
              <a:rPr dirty="0" sz="1400" spc="-10" b="1">
                <a:solidFill>
                  <a:srgbClr val="1A306B"/>
                </a:solidFill>
                <a:latin typeface="Arial"/>
                <a:cs typeface="Arial"/>
              </a:rPr>
              <a:t>педагогическим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0448" y="6339408"/>
              <a:ext cx="122554" cy="1828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392988" y="325628"/>
            <a:ext cx="7629525" cy="958215"/>
          </a:xfrm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 marR="5080">
              <a:lnSpc>
                <a:spcPts val="3740"/>
              </a:lnSpc>
              <a:spcBef>
                <a:spcPts val="60"/>
              </a:spcBef>
            </a:pPr>
            <a:r>
              <a:rPr dirty="0"/>
              <a:t>Последствия</a:t>
            </a:r>
            <a:r>
              <a:rPr dirty="0" spc="-140"/>
              <a:t> </a:t>
            </a:r>
            <a:r>
              <a:rPr dirty="0"/>
              <a:t>стрессовых</a:t>
            </a:r>
            <a:r>
              <a:rPr dirty="0" spc="-145"/>
              <a:t> </a:t>
            </a:r>
            <a:r>
              <a:rPr dirty="0" spc="-10"/>
              <a:t>ситуаций </a:t>
            </a:r>
            <a:r>
              <a:rPr dirty="0"/>
              <a:t>у</a:t>
            </a:r>
            <a:r>
              <a:rPr dirty="0" spc="-25"/>
              <a:t> </a:t>
            </a:r>
            <a:r>
              <a:rPr dirty="0" spc="-10"/>
              <a:t>обучающихся</a:t>
            </a:r>
          </a:p>
        </p:txBody>
      </p:sp>
      <p:grpSp>
        <p:nvGrpSpPr>
          <p:cNvPr id="141" name="object 141"/>
          <p:cNvGrpSpPr/>
          <p:nvPr/>
        </p:nvGrpSpPr>
        <p:grpSpPr>
          <a:xfrm>
            <a:off x="9569195" y="298704"/>
            <a:ext cx="1283335" cy="655320"/>
            <a:chOff x="9569195" y="298704"/>
            <a:chExt cx="1283335" cy="655320"/>
          </a:xfrm>
        </p:grpSpPr>
        <p:pic>
          <p:nvPicPr>
            <p:cNvPr id="142" name="object 142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0245851" y="312420"/>
              <a:ext cx="606551" cy="627888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9569195" y="298704"/>
              <a:ext cx="670559" cy="65532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87452" y="1456944"/>
            <a:ext cx="2417445" cy="5009515"/>
            <a:chOff x="187452" y="1456944"/>
            <a:chExt cx="2417445" cy="500951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700" y="1456944"/>
              <a:ext cx="2260092" cy="50093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7452" y="1763255"/>
              <a:ext cx="2417064" cy="98908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06323" y="1484376"/>
              <a:ext cx="2185670" cy="4935220"/>
            </a:xfrm>
            <a:custGeom>
              <a:avLst/>
              <a:gdLst/>
              <a:ahLst/>
              <a:cxnLst/>
              <a:rect l="l" t="t" r="r" b="b"/>
              <a:pathLst>
                <a:path w="2185670" h="4935220">
                  <a:moveTo>
                    <a:pt x="1966849" y="0"/>
                  </a:moveTo>
                  <a:lnTo>
                    <a:pt x="218541" y="0"/>
                  </a:lnTo>
                  <a:lnTo>
                    <a:pt x="168430" y="5769"/>
                  </a:lnTo>
                  <a:lnTo>
                    <a:pt x="122430" y="22203"/>
                  </a:lnTo>
                  <a:lnTo>
                    <a:pt x="81853" y="47996"/>
                  </a:lnTo>
                  <a:lnTo>
                    <a:pt x="48009" y="81836"/>
                  </a:lnTo>
                  <a:lnTo>
                    <a:pt x="22212" y="122418"/>
                  </a:lnTo>
                  <a:lnTo>
                    <a:pt x="5771" y="168430"/>
                  </a:lnTo>
                  <a:lnTo>
                    <a:pt x="0" y="218566"/>
                  </a:lnTo>
                  <a:lnTo>
                    <a:pt x="0" y="4716170"/>
                  </a:lnTo>
                  <a:lnTo>
                    <a:pt x="5771" y="4766281"/>
                  </a:lnTo>
                  <a:lnTo>
                    <a:pt x="22212" y="4812281"/>
                  </a:lnTo>
                  <a:lnTo>
                    <a:pt x="48009" y="4852858"/>
                  </a:lnTo>
                  <a:lnTo>
                    <a:pt x="81853" y="4886702"/>
                  </a:lnTo>
                  <a:lnTo>
                    <a:pt x="122430" y="4912499"/>
                  </a:lnTo>
                  <a:lnTo>
                    <a:pt x="168430" y="4928940"/>
                  </a:lnTo>
                  <a:lnTo>
                    <a:pt x="218541" y="4934712"/>
                  </a:lnTo>
                  <a:lnTo>
                    <a:pt x="1966849" y="4934712"/>
                  </a:lnTo>
                  <a:lnTo>
                    <a:pt x="2016985" y="4928940"/>
                  </a:lnTo>
                  <a:lnTo>
                    <a:pt x="2062997" y="4912499"/>
                  </a:lnTo>
                  <a:lnTo>
                    <a:pt x="2103579" y="4886702"/>
                  </a:lnTo>
                  <a:lnTo>
                    <a:pt x="2137419" y="4852858"/>
                  </a:lnTo>
                  <a:lnTo>
                    <a:pt x="2163212" y="4812281"/>
                  </a:lnTo>
                  <a:lnTo>
                    <a:pt x="2179646" y="4766281"/>
                  </a:lnTo>
                  <a:lnTo>
                    <a:pt x="2185416" y="4716170"/>
                  </a:lnTo>
                  <a:lnTo>
                    <a:pt x="2185416" y="218566"/>
                  </a:lnTo>
                  <a:lnTo>
                    <a:pt x="2179646" y="168430"/>
                  </a:lnTo>
                  <a:lnTo>
                    <a:pt x="2163212" y="122418"/>
                  </a:lnTo>
                  <a:lnTo>
                    <a:pt x="2137419" y="81836"/>
                  </a:lnTo>
                  <a:lnTo>
                    <a:pt x="2103579" y="47996"/>
                  </a:lnTo>
                  <a:lnTo>
                    <a:pt x="2062997" y="22203"/>
                  </a:lnTo>
                  <a:lnTo>
                    <a:pt x="2016985" y="5769"/>
                  </a:lnTo>
                  <a:lnTo>
                    <a:pt x="1966849" y="0"/>
                  </a:lnTo>
                  <a:close/>
                </a:path>
              </a:pathLst>
            </a:custGeom>
            <a:solidFill>
              <a:srgbClr val="D2DFE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366471" y="1754225"/>
            <a:ext cx="2063750" cy="787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38480" marR="5080" indent="-526415">
              <a:lnSpc>
                <a:spcPct val="147100"/>
              </a:lnSpc>
              <a:spcBef>
                <a:spcPts val="95"/>
              </a:spcBef>
            </a:pPr>
            <a:r>
              <a:rPr dirty="0" sz="1700" spc="-10">
                <a:latin typeface="Arial Black"/>
                <a:cs typeface="Arial Black"/>
              </a:rPr>
              <a:t>Эмоциональный уровень</a:t>
            </a:r>
            <a:endParaRPr sz="1700">
              <a:latin typeface="Arial Black"/>
              <a:cs typeface="Arial Black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86155" y="2936760"/>
            <a:ext cx="1821180" cy="794385"/>
            <a:chOff x="486155" y="2936760"/>
            <a:chExt cx="1821180" cy="79438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6155" y="2936760"/>
              <a:ext cx="1821180" cy="7939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7323" y="3044964"/>
              <a:ext cx="1459991" cy="60044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5779" y="2964179"/>
              <a:ext cx="1746503" cy="71932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787704" y="3089274"/>
            <a:ext cx="1222375" cy="44704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12700" marR="5080" indent="163195">
              <a:lnSpc>
                <a:spcPts val="1030"/>
              </a:lnSpc>
              <a:spcBef>
                <a:spcPts val="270"/>
              </a:spcBef>
              <a:buSzPct val="90000"/>
              <a:buChar char="•"/>
              <a:tabLst>
                <a:tab pos="175895" algn="l"/>
              </a:tabLst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Страх,</a:t>
            </a:r>
            <a:r>
              <a:rPr dirty="0" sz="10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тревога, раздражительность,</a:t>
            </a:r>
            <a:endParaRPr sz="1000">
              <a:latin typeface="Arial"/>
              <a:cs typeface="Arial"/>
            </a:endParaRPr>
          </a:p>
          <a:p>
            <a:pPr marL="172085">
              <a:lnSpc>
                <a:spcPts val="1090"/>
              </a:lnSpc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вспышки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гнева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86155" y="3767340"/>
            <a:ext cx="1821180" cy="792480"/>
            <a:chOff x="486155" y="3767340"/>
            <a:chExt cx="1821180" cy="792480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6155" y="3767340"/>
              <a:ext cx="1821180" cy="79246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6259" y="3875544"/>
              <a:ext cx="1679448" cy="60044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5779" y="3794759"/>
              <a:ext cx="1746503" cy="717803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56640" y="3919220"/>
            <a:ext cx="1484630" cy="447040"/>
          </a:xfrm>
          <a:prstGeom prst="rect">
            <a:avLst/>
          </a:prstGeom>
        </p:spPr>
        <p:txBody>
          <a:bodyPr wrap="square" lIns="0" tIns="29844" rIns="0" bIns="0" rtlCol="0" vert="horz">
            <a:spAutoFit/>
          </a:bodyPr>
          <a:lstStyle/>
          <a:p>
            <a:pPr algn="ctr" marL="12700" marR="5080" indent="1270">
              <a:lnSpc>
                <a:spcPct val="88500"/>
              </a:lnSpc>
              <a:spcBef>
                <a:spcPts val="234"/>
              </a:spcBef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Плаксивость,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беспомощность,</a:t>
            </a:r>
            <a:r>
              <a:rPr dirty="0" sz="1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чувство уязвимости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86155" y="4596396"/>
            <a:ext cx="1821180" cy="794385"/>
            <a:chOff x="486155" y="4596396"/>
            <a:chExt cx="1821180" cy="794385"/>
          </a:xfrm>
        </p:grpSpPr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6155" y="4596396"/>
              <a:ext cx="1821180" cy="79399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55903" y="4639030"/>
              <a:ext cx="1319783" cy="73154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5779" y="4623815"/>
              <a:ext cx="1746503" cy="719327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856284" y="4682997"/>
            <a:ext cx="1087120" cy="57848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ctr" marL="12700" marR="5080" indent="-635">
              <a:lnSpc>
                <a:spcPct val="87700"/>
              </a:lnSpc>
              <a:spcBef>
                <a:spcPts val="240"/>
              </a:spcBef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Повышенная настороженность, эмоциональное оцепенение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86155" y="5425440"/>
            <a:ext cx="1821180" cy="794385"/>
            <a:chOff x="486155" y="5425440"/>
            <a:chExt cx="1821180" cy="794385"/>
          </a:xfrm>
        </p:grpSpPr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6155" y="5425440"/>
              <a:ext cx="1821180" cy="79399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2855" y="5600700"/>
              <a:ext cx="1287780" cy="46940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5779" y="5452872"/>
              <a:ext cx="1746503" cy="719328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853236" y="5644388"/>
            <a:ext cx="1092835" cy="31623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204470" marR="5080" indent="-192405">
              <a:lnSpc>
                <a:spcPts val="1090"/>
              </a:lnSpc>
              <a:spcBef>
                <a:spcPts val="225"/>
              </a:spcBef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Резкие</a:t>
            </a:r>
            <a:r>
              <a:rPr dirty="0" sz="10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колебания настроения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615183" y="1456944"/>
            <a:ext cx="2260600" cy="5009515"/>
            <a:chOff x="2615183" y="1456944"/>
            <a:chExt cx="2260600" cy="5009515"/>
          </a:xfrm>
        </p:grpSpPr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5183" y="1456944"/>
              <a:ext cx="2260092" cy="500938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30651" y="1763255"/>
              <a:ext cx="1629155" cy="98908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654807" y="1484376"/>
              <a:ext cx="2185670" cy="4935220"/>
            </a:xfrm>
            <a:custGeom>
              <a:avLst/>
              <a:gdLst/>
              <a:ahLst/>
              <a:cxnLst/>
              <a:rect l="l" t="t" r="r" b="b"/>
              <a:pathLst>
                <a:path w="2185670" h="4935220">
                  <a:moveTo>
                    <a:pt x="1966849" y="0"/>
                  </a:moveTo>
                  <a:lnTo>
                    <a:pt x="218567" y="0"/>
                  </a:lnTo>
                  <a:lnTo>
                    <a:pt x="168430" y="5769"/>
                  </a:lnTo>
                  <a:lnTo>
                    <a:pt x="122418" y="22203"/>
                  </a:lnTo>
                  <a:lnTo>
                    <a:pt x="81836" y="47996"/>
                  </a:lnTo>
                  <a:lnTo>
                    <a:pt x="47996" y="81836"/>
                  </a:lnTo>
                  <a:lnTo>
                    <a:pt x="22203" y="122418"/>
                  </a:lnTo>
                  <a:lnTo>
                    <a:pt x="5769" y="168430"/>
                  </a:lnTo>
                  <a:lnTo>
                    <a:pt x="0" y="218566"/>
                  </a:lnTo>
                  <a:lnTo>
                    <a:pt x="0" y="4716170"/>
                  </a:lnTo>
                  <a:lnTo>
                    <a:pt x="5769" y="4766281"/>
                  </a:lnTo>
                  <a:lnTo>
                    <a:pt x="22203" y="4812281"/>
                  </a:lnTo>
                  <a:lnTo>
                    <a:pt x="47996" y="4852858"/>
                  </a:lnTo>
                  <a:lnTo>
                    <a:pt x="81836" y="4886702"/>
                  </a:lnTo>
                  <a:lnTo>
                    <a:pt x="122418" y="4912499"/>
                  </a:lnTo>
                  <a:lnTo>
                    <a:pt x="168430" y="4928940"/>
                  </a:lnTo>
                  <a:lnTo>
                    <a:pt x="218567" y="4934712"/>
                  </a:lnTo>
                  <a:lnTo>
                    <a:pt x="1966849" y="4934712"/>
                  </a:lnTo>
                  <a:lnTo>
                    <a:pt x="2016985" y="4928940"/>
                  </a:lnTo>
                  <a:lnTo>
                    <a:pt x="2062997" y="4912499"/>
                  </a:lnTo>
                  <a:lnTo>
                    <a:pt x="2103579" y="4886702"/>
                  </a:lnTo>
                  <a:lnTo>
                    <a:pt x="2137419" y="4852858"/>
                  </a:lnTo>
                  <a:lnTo>
                    <a:pt x="2163212" y="4812281"/>
                  </a:lnTo>
                  <a:lnTo>
                    <a:pt x="2179646" y="4766281"/>
                  </a:lnTo>
                  <a:lnTo>
                    <a:pt x="2185416" y="4716170"/>
                  </a:lnTo>
                  <a:lnTo>
                    <a:pt x="2185416" y="218566"/>
                  </a:lnTo>
                  <a:lnTo>
                    <a:pt x="2179646" y="168430"/>
                  </a:lnTo>
                  <a:lnTo>
                    <a:pt x="2163212" y="122418"/>
                  </a:lnTo>
                  <a:lnTo>
                    <a:pt x="2137419" y="81836"/>
                  </a:lnTo>
                  <a:lnTo>
                    <a:pt x="2103579" y="47996"/>
                  </a:lnTo>
                  <a:lnTo>
                    <a:pt x="2062997" y="22203"/>
                  </a:lnTo>
                  <a:lnTo>
                    <a:pt x="2016985" y="5769"/>
                  </a:lnTo>
                  <a:lnTo>
                    <a:pt x="1966849" y="0"/>
                  </a:lnTo>
                  <a:close/>
                </a:path>
              </a:pathLst>
            </a:custGeom>
            <a:solidFill>
              <a:srgbClr val="D2DFE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3109976" y="1754225"/>
            <a:ext cx="1275715" cy="787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43510" marR="5080" indent="-131445">
              <a:lnSpc>
                <a:spcPct val="147100"/>
              </a:lnSpc>
              <a:spcBef>
                <a:spcPts val="95"/>
              </a:spcBef>
            </a:pPr>
            <a:r>
              <a:rPr dirty="0" sz="1700" spc="-10">
                <a:latin typeface="Arial Black"/>
                <a:cs typeface="Arial Black"/>
              </a:rPr>
              <a:t>Телесный уровень</a:t>
            </a:r>
            <a:endParaRPr sz="1700">
              <a:latin typeface="Arial Black"/>
              <a:cs typeface="Arial Black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820923" y="2936760"/>
            <a:ext cx="1847214" cy="794385"/>
            <a:chOff x="2820923" y="2936760"/>
            <a:chExt cx="1847214" cy="794385"/>
          </a:xfrm>
        </p:grpSpPr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34639" y="2936760"/>
              <a:ext cx="1821180" cy="79399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20923" y="3044964"/>
              <a:ext cx="1847088" cy="60044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74263" y="2964179"/>
              <a:ext cx="1746503" cy="719328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2921635" y="3089274"/>
            <a:ext cx="1652270" cy="44704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55244" marR="5080" indent="-52069">
              <a:lnSpc>
                <a:spcPts val="1030"/>
              </a:lnSpc>
              <a:spcBef>
                <a:spcPts val="270"/>
              </a:spcBef>
              <a:buSzPct val="90000"/>
              <a:buChar char="•"/>
              <a:tabLst>
                <a:tab pos="254635" algn="l"/>
              </a:tabLst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Нарушения</a:t>
            </a:r>
            <a:r>
              <a:rPr dirty="0" sz="10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сна,</a:t>
            </a:r>
            <a:r>
              <a:rPr dirty="0" sz="10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трудности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засыпания,</a:t>
            </a:r>
            <a:r>
              <a:rPr dirty="0" sz="1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ночные</a:t>
            </a:r>
            <a:endParaRPr sz="1000">
              <a:latin typeface="Arial"/>
              <a:cs typeface="Arial"/>
            </a:endParaRPr>
          </a:p>
          <a:p>
            <a:pPr marL="125095">
              <a:lnSpc>
                <a:spcPts val="1090"/>
              </a:lnSpc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пробуждения,</a:t>
            </a:r>
            <a:r>
              <a:rPr dirty="0" sz="10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кошмары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834639" y="3767340"/>
            <a:ext cx="1821180" cy="792480"/>
            <a:chOff x="2834639" y="3767340"/>
            <a:chExt cx="1821180" cy="792480"/>
          </a:xfrm>
        </p:grpSpPr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834639" y="3767340"/>
              <a:ext cx="1821180" cy="79246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50463" y="3941051"/>
              <a:ext cx="1626108" cy="46940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874263" y="3794759"/>
              <a:ext cx="1746503" cy="717803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3051175" y="3984752"/>
            <a:ext cx="1394460" cy="31623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200025" marR="5080" indent="-187960">
              <a:lnSpc>
                <a:spcPts val="1090"/>
              </a:lnSpc>
              <a:spcBef>
                <a:spcPts val="225"/>
              </a:spcBef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Головные</a:t>
            </a:r>
            <a:r>
              <a:rPr dirty="0" sz="10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боли,</a:t>
            </a:r>
            <a:r>
              <a:rPr dirty="0" sz="10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боли</a:t>
            </a:r>
            <a:r>
              <a:rPr dirty="0" sz="10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животе,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тошнота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2834639" y="4596396"/>
            <a:ext cx="1854835" cy="794385"/>
            <a:chOff x="2834639" y="4596396"/>
            <a:chExt cx="1854835" cy="794385"/>
          </a:xfrm>
        </p:grpSpPr>
        <p:pic>
          <p:nvPicPr>
            <p:cNvPr id="47" name="object 4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34639" y="4596396"/>
              <a:ext cx="1821180" cy="79399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840735" y="4704600"/>
              <a:ext cx="1848612" cy="60044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874263" y="4623815"/>
              <a:ext cx="1746503" cy="719327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2941447" y="4748910"/>
            <a:ext cx="1614170" cy="44704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algn="ctr" marL="12700" marR="5080">
              <a:lnSpc>
                <a:spcPts val="1030"/>
              </a:lnSpc>
              <a:spcBef>
                <a:spcPts val="270"/>
              </a:spcBef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Учащенное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сердцебиение,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дрожь,</a:t>
            </a:r>
            <a:r>
              <a:rPr dirty="0" sz="1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мышечное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09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напряжение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2834639" y="5425440"/>
            <a:ext cx="1821180" cy="794385"/>
            <a:chOff x="2834639" y="5425440"/>
            <a:chExt cx="1821180" cy="794385"/>
          </a:xfrm>
        </p:grpSpPr>
        <p:pic>
          <p:nvPicPr>
            <p:cNvPr id="52" name="object 5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34639" y="5425440"/>
              <a:ext cx="1821180" cy="79399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991611" y="5533644"/>
              <a:ext cx="1507236" cy="60044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874263" y="5452872"/>
              <a:ext cx="1746503" cy="719328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3092323" y="5578551"/>
            <a:ext cx="1311910" cy="447040"/>
          </a:xfrm>
          <a:prstGeom prst="rect">
            <a:avLst/>
          </a:prstGeom>
        </p:spPr>
        <p:txBody>
          <a:bodyPr wrap="square" lIns="0" tIns="29844" rIns="0" bIns="0" rtlCol="0" vert="horz">
            <a:spAutoFit/>
          </a:bodyPr>
          <a:lstStyle/>
          <a:p>
            <a:pPr algn="ctr" marL="12700" marR="5080" indent="635">
              <a:lnSpc>
                <a:spcPct val="88500"/>
              </a:lnSpc>
              <a:spcBef>
                <a:spcPts val="234"/>
              </a:spcBef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Ощущение</a:t>
            </a:r>
            <a:r>
              <a:rPr dirty="0" sz="1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нехватки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воздуха,</a:t>
            </a:r>
            <a:r>
              <a:rPr dirty="0" sz="1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повышенная утомляемость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963667" y="1456944"/>
            <a:ext cx="2260600" cy="5009515"/>
            <a:chOff x="4963667" y="1456944"/>
            <a:chExt cx="2260600" cy="5009515"/>
          </a:xfrm>
        </p:grpSpPr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63667" y="1456944"/>
              <a:ext cx="2260091" cy="500938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94731" y="1763255"/>
              <a:ext cx="1996439" cy="98908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003291" y="1484376"/>
              <a:ext cx="2185670" cy="4935220"/>
            </a:xfrm>
            <a:custGeom>
              <a:avLst/>
              <a:gdLst/>
              <a:ahLst/>
              <a:cxnLst/>
              <a:rect l="l" t="t" r="r" b="b"/>
              <a:pathLst>
                <a:path w="2185670" h="4935220">
                  <a:moveTo>
                    <a:pt x="1966849" y="0"/>
                  </a:moveTo>
                  <a:lnTo>
                    <a:pt x="218567" y="0"/>
                  </a:lnTo>
                  <a:lnTo>
                    <a:pt x="168430" y="5769"/>
                  </a:lnTo>
                  <a:lnTo>
                    <a:pt x="122418" y="22203"/>
                  </a:lnTo>
                  <a:lnTo>
                    <a:pt x="81836" y="47996"/>
                  </a:lnTo>
                  <a:lnTo>
                    <a:pt x="47996" y="81836"/>
                  </a:lnTo>
                  <a:lnTo>
                    <a:pt x="22203" y="122418"/>
                  </a:lnTo>
                  <a:lnTo>
                    <a:pt x="5769" y="168430"/>
                  </a:lnTo>
                  <a:lnTo>
                    <a:pt x="0" y="218566"/>
                  </a:lnTo>
                  <a:lnTo>
                    <a:pt x="0" y="4716170"/>
                  </a:lnTo>
                  <a:lnTo>
                    <a:pt x="5769" y="4766281"/>
                  </a:lnTo>
                  <a:lnTo>
                    <a:pt x="22203" y="4812281"/>
                  </a:lnTo>
                  <a:lnTo>
                    <a:pt x="47996" y="4852858"/>
                  </a:lnTo>
                  <a:lnTo>
                    <a:pt x="81836" y="4886702"/>
                  </a:lnTo>
                  <a:lnTo>
                    <a:pt x="122418" y="4912499"/>
                  </a:lnTo>
                  <a:lnTo>
                    <a:pt x="168430" y="4928940"/>
                  </a:lnTo>
                  <a:lnTo>
                    <a:pt x="218567" y="4934712"/>
                  </a:lnTo>
                  <a:lnTo>
                    <a:pt x="1966849" y="4934712"/>
                  </a:lnTo>
                  <a:lnTo>
                    <a:pt x="2016985" y="4928940"/>
                  </a:lnTo>
                  <a:lnTo>
                    <a:pt x="2062997" y="4912499"/>
                  </a:lnTo>
                  <a:lnTo>
                    <a:pt x="2103579" y="4886702"/>
                  </a:lnTo>
                  <a:lnTo>
                    <a:pt x="2137419" y="4852858"/>
                  </a:lnTo>
                  <a:lnTo>
                    <a:pt x="2163212" y="4812281"/>
                  </a:lnTo>
                  <a:lnTo>
                    <a:pt x="2179646" y="4766281"/>
                  </a:lnTo>
                  <a:lnTo>
                    <a:pt x="2185416" y="4716170"/>
                  </a:lnTo>
                  <a:lnTo>
                    <a:pt x="2185416" y="218566"/>
                  </a:lnTo>
                  <a:lnTo>
                    <a:pt x="2179646" y="168430"/>
                  </a:lnTo>
                  <a:lnTo>
                    <a:pt x="2163212" y="122418"/>
                  </a:lnTo>
                  <a:lnTo>
                    <a:pt x="2137419" y="81836"/>
                  </a:lnTo>
                  <a:lnTo>
                    <a:pt x="2103579" y="47996"/>
                  </a:lnTo>
                  <a:lnTo>
                    <a:pt x="2062997" y="22203"/>
                  </a:lnTo>
                  <a:lnTo>
                    <a:pt x="2016985" y="5769"/>
                  </a:lnTo>
                  <a:lnTo>
                    <a:pt x="1966849" y="0"/>
                  </a:lnTo>
                  <a:close/>
                </a:path>
              </a:pathLst>
            </a:custGeom>
            <a:solidFill>
              <a:srgbClr val="D2DFE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/>
          <p:cNvSpPr txBox="1"/>
          <p:nvPr/>
        </p:nvSpPr>
        <p:spPr>
          <a:xfrm>
            <a:off x="5274309" y="1754225"/>
            <a:ext cx="1643380" cy="787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7660" marR="5080" indent="-315595">
              <a:lnSpc>
                <a:spcPct val="147100"/>
              </a:lnSpc>
              <a:spcBef>
                <a:spcPts val="95"/>
              </a:spcBef>
            </a:pPr>
            <a:r>
              <a:rPr dirty="0" sz="1700" spc="-10">
                <a:latin typeface="Arial Black"/>
                <a:cs typeface="Arial Black"/>
              </a:rPr>
              <a:t>Когнитивный уровень</a:t>
            </a:r>
            <a:endParaRPr sz="1700">
              <a:latin typeface="Arial Black"/>
              <a:cs typeface="Arial Black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5183123" y="2938284"/>
            <a:ext cx="1821180" cy="646430"/>
            <a:chOff x="5183123" y="2938284"/>
            <a:chExt cx="1821180" cy="646430"/>
          </a:xfrm>
        </p:grpSpPr>
        <p:pic>
          <p:nvPicPr>
            <p:cNvPr id="62" name="object 6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183123" y="2938284"/>
              <a:ext cx="1821179" cy="64616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224271" y="2971812"/>
              <a:ext cx="1738883" cy="60044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222747" y="2965703"/>
              <a:ext cx="1746503" cy="571500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5325617" y="3016123"/>
            <a:ext cx="1544320" cy="44704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55244" marR="5080" indent="-52069">
              <a:lnSpc>
                <a:spcPts val="1030"/>
              </a:lnSpc>
              <a:spcBef>
                <a:spcPts val="270"/>
              </a:spcBef>
              <a:buSzPct val="90000"/>
              <a:buChar char="•"/>
              <a:tabLst>
                <a:tab pos="163195" algn="l"/>
              </a:tabLst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Трудности</a:t>
            </a:r>
            <a:r>
              <a:rPr dirty="0" sz="10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концентрации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внимания,</a:t>
            </a:r>
            <a:r>
              <a:rPr dirty="0" sz="10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снижение</a:t>
            </a:r>
            <a:endParaRPr sz="1000">
              <a:latin typeface="Arial"/>
              <a:cs typeface="Arial"/>
            </a:endParaRPr>
          </a:p>
          <a:p>
            <a:pPr marL="559435">
              <a:lnSpc>
                <a:spcPts val="109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памяти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5183123" y="3596652"/>
            <a:ext cx="1821180" cy="646430"/>
            <a:chOff x="5183123" y="3596652"/>
            <a:chExt cx="1821180" cy="646430"/>
          </a:xfrm>
        </p:grpSpPr>
        <p:pic>
          <p:nvPicPr>
            <p:cNvPr id="67" name="object 6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183123" y="3596652"/>
              <a:ext cx="1821179" cy="64616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237987" y="3697211"/>
              <a:ext cx="1711452" cy="469404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222747" y="3624071"/>
              <a:ext cx="1746503" cy="571500"/>
            </a:xfrm>
            <a:prstGeom prst="rect">
              <a:avLst/>
            </a:prstGeom>
          </p:spPr>
        </p:pic>
      </p:grpSp>
      <p:sp>
        <p:nvSpPr>
          <p:cNvPr id="70" name="object 70"/>
          <p:cNvSpPr txBox="1"/>
          <p:nvPr/>
        </p:nvSpPr>
        <p:spPr>
          <a:xfrm>
            <a:off x="5339334" y="3740911"/>
            <a:ext cx="1516380" cy="31623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250190" marR="5080" indent="-238125">
              <a:lnSpc>
                <a:spcPts val="1090"/>
              </a:lnSpc>
              <a:spcBef>
                <a:spcPts val="225"/>
              </a:spcBef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Замедление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выполнения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учебных</a:t>
            </a:r>
            <a:r>
              <a:rPr dirty="0" sz="1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заданий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5173979" y="4255020"/>
            <a:ext cx="1838325" cy="646430"/>
            <a:chOff x="5173979" y="4255020"/>
            <a:chExt cx="1838325" cy="646430"/>
          </a:xfrm>
        </p:grpSpPr>
        <p:pic>
          <p:nvPicPr>
            <p:cNvPr id="72" name="object 7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183123" y="4255020"/>
              <a:ext cx="1821179" cy="64616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173979" y="4355579"/>
              <a:ext cx="1837944" cy="469404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222747" y="4282439"/>
              <a:ext cx="1746503" cy="571500"/>
            </a:xfrm>
            <a:prstGeom prst="rect">
              <a:avLst/>
            </a:prstGeom>
          </p:spPr>
        </p:pic>
      </p:grpSp>
      <p:sp>
        <p:nvSpPr>
          <p:cNvPr id="75" name="object 75"/>
          <p:cNvSpPr txBox="1"/>
          <p:nvPr/>
        </p:nvSpPr>
        <p:spPr>
          <a:xfrm>
            <a:off x="5274945" y="4399534"/>
            <a:ext cx="1643380" cy="316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1145"/>
              </a:lnSpc>
              <a:spcBef>
                <a:spcPts val="95"/>
              </a:spcBef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Навязчивое</a:t>
            </a:r>
            <a:r>
              <a:rPr dirty="0" sz="10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прокручивание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145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события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5183123" y="4914900"/>
            <a:ext cx="1851660" cy="645160"/>
            <a:chOff x="5183123" y="4914900"/>
            <a:chExt cx="1851660" cy="645160"/>
          </a:xfrm>
        </p:grpSpPr>
        <p:pic>
          <p:nvPicPr>
            <p:cNvPr id="77" name="object 7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183123" y="4914900"/>
              <a:ext cx="1821179" cy="644652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186171" y="4948440"/>
              <a:ext cx="1848612" cy="600443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222747" y="4942332"/>
              <a:ext cx="1746503" cy="569976"/>
            </a:xfrm>
            <a:prstGeom prst="rect">
              <a:avLst/>
            </a:prstGeom>
          </p:spPr>
        </p:pic>
      </p:grpSp>
      <p:sp>
        <p:nvSpPr>
          <p:cNvPr id="80" name="object 80"/>
          <p:cNvSpPr txBox="1"/>
          <p:nvPr/>
        </p:nvSpPr>
        <p:spPr>
          <a:xfrm>
            <a:off x="5287517" y="4993004"/>
            <a:ext cx="1618615" cy="447040"/>
          </a:xfrm>
          <a:prstGeom prst="rect">
            <a:avLst/>
          </a:prstGeom>
        </p:spPr>
        <p:txBody>
          <a:bodyPr wrap="square" lIns="0" tIns="29844" rIns="0" bIns="0" rtlCol="0" vert="horz">
            <a:spAutoFit/>
          </a:bodyPr>
          <a:lstStyle/>
          <a:p>
            <a:pPr algn="ctr" marL="12065" marR="5080" indent="1270">
              <a:lnSpc>
                <a:spcPct val="88500"/>
              </a:lnSpc>
              <a:spcBef>
                <a:spcPts val="234"/>
              </a:spcBef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Катастрофизация,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повторяющиеся</a:t>
            </a:r>
            <a:r>
              <a:rPr dirty="0" sz="10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вопросы</a:t>
            </a:r>
            <a:r>
              <a:rPr dirty="0" sz="10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о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будущем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5183123" y="5573267"/>
            <a:ext cx="1821180" cy="646430"/>
            <a:chOff x="5183123" y="5573267"/>
            <a:chExt cx="1821180" cy="646430"/>
          </a:xfrm>
        </p:grpSpPr>
        <p:pic>
          <p:nvPicPr>
            <p:cNvPr id="82" name="object 8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183123" y="5573267"/>
              <a:ext cx="1821179" cy="64616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330951" y="5673851"/>
              <a:ext cx="1524000" cy="469404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222747" y="5600699"/>
              <a:ext cx="1746503" cy="571500"/>
            </a:xfrm>
            <a:prstGeom prst="rect">
              <a:avLst/>
            </a:prstGeom>
          </p:spPr>
        </p:pic>
      </p:grpSp>
      <p:sp>
        <p:nvSpPr>
          <p:cNvPr id="85" name="object 85"/>
          <p:cNvSpPr txBox="1"/>
          <p:nvPr/>
        </p:nvSpPr>
        <p:spPr>
          <a:xfrm>
            <a:off x="5432297" y="5717540"/>
            <a:ext cx="1329055" cy="31623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260985" marR="5080" indent="-248920">
              <a:lnSpc>
                <a:spcPts val="1090"/>
              </a:lnSpc>
              <a:spcBef>
                <a:spcPts val="225"/>
              </a:spcBef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Поиск</a:t>
            </a:r>
            <a:r>
              <a:rPr dirty="0" sz="10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подтверждений безопасности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7292340" y="1456944"/>
            <a:ext cx="2299970" cy="5009515"/>
            <a:chOff x="7292340" y="1456944"/>
            <a:chExt cx="2299970" cy="5009515"/>
          </a:xfrm>
        </p:grpSpPr>
        <p:pic>
          <p:nvPicPr>
            <p:cNvPr id="87" name="object 8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2152" y="1456944"/>
              <a:ext cx="2260092" cy="5009388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292340" y="1816608"/>
              <a:ext cx="2299716" cy="882396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7351776" y="1484376"/>
              <a:ext cx="2185670" cy="4935220"/>
            </a:xfrm>
            <a:custGeom>
              <a:avLst/>
              <a:gdLst/>
              <a:ahLst/>
              <a:cxnLst/>
              <a:rect l="l" t="t" r="r" b="b"/>
              <a:pathLst>
                <a:path w="2185670" h="4935220">
                  <a:moveTo>
                    <a:pt x="1966849" y="0"/>
                  </a:moveTo>
                  <a:lnTo>
                    <a:pt x="218567" y="0"/>
                  </a:lnTo>
                  <a:lnTo>
                    <a:pt x="168430" y="5769"/>
                  </a:lnTo>
                  <a:lnTo>
                    <a:pt x="122418" y="22203"/>
                  </a:lnTo>
                  <a:lnTo>
                    <a:pt x="81836" y="47996"/>
                  </a:lnTo>
                  <a:lnTo>
                    <a:pt x="47996" y="81836"/>
                  </a:lnTo>
                  <a:lnTo>
                    <a:pt x="22203" y="122418"/>
                  </a:lnTo>
                  <a:lnTo>
                    <a:pt x="5769" y="168430"/>
                  </a:lnTo>
                  <a:lnTo>
                    <a:pt x="0" y="218566"/>
                  </a:lnTo>
                  <a:lnTo>
                    <a:pt x="0" y="4716170"/>
                  </a:lnTo>
                  <a:lnTo>
                    <a:pt x="5769" y="4766281"/>
                  </a:lnTo>
                  <a:lnTo>
                    <a:pt x="22203" y="4812281"/>
                  </a:lnTo>
                  <a:lnTo>
                    <a:pt x="47996" y="4852858"/>
                  </a:lnTo>
                  <a:lnTo>
                    <a:pt x="81836" y="4886702"/>
                  </a:lnTo>
                  <a:lnTo>
                    <a:pt x="122418" y="4912499"/>
                  </a:lnTo>
                  <a:lnTo>
                    <a:pt x="168430" y="4928940"/>
                  </a:lnTo>
                  <a:lnTo>
                    <a:pt x="218567" y="4934712"/>
                  </a:lnTo>
                  <a:lnTo>
                    <a:pt x="1966849" y="4934712"/>
                  </a:lnTo>
                  <a:lnTo>
                    <a:pt x="2016985" y="4928940"/>
                  </a:lnTo>
                  <a:lnTo>
                    <a:pt x="2062997" y="4912499"/>
                  </a:lnTo>
                  <a:lnTo>
                    <a:pt x="2103579" y="4886702"/>
                  </a:lnTo>
                  <a:lnTo>
                    <a:pt x="2137419" y="4852858"/>
                  </a:lnTo>
                  <a:lnTo>
                    <a:pt x="2163212" y="4812281"/>
                  </a:lnTo>
                  <a:lnTo>
                    <a:pt x="2179646" y="4766281"/>
                  </a:lnTo>
                  <a:lnTo>
                    <a:pt x="2185416" y="4716170"/>
                  </a:lnTo>
                  <a:lnTo>
                    <a:pt x="2185416" y="218566"/>
                  </a:lnTo>
                  <a:lnTo>
                    <a:pt x="2179646" y="168430"/>
                  </a:lnTo>
                  <a:lnTo>
                    <a:pt x="2163212" y="122418"/>
                  </a:lnTo>
                  <a:lnTo>
                    <a:pt x="2137419" y="81836"/>
                  </a:lnTo>
                  <a:lnTo>
                    <a:pt x="2103579" y="47996"/>
                  </a:lnTo>
                  <a:lnTo>
                    <a:pt x="2062997" y="22203"/>
                  </a:lnTo>
                  <a:lnTo>
                    <a:pt x="2016985" y="5769"/>
                  </a:lnTo>
                  <a:lnTo>
                    <a:pt x="1966849" y="0"/>
                  </a:lnTo>
                  <a:close/>
                </a:path>
              </a:pathLst>
            </a:custGeom>
            <a:solidFill>
              <a:srgbClr val="D2DFE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" name="object 90"/>
          <p:cNvSpPr txBox="1"/>
          <p:nvPr/>
        </p:nvSpPr>
        <p:spPr>
          <a:xfrm>
            <a:off x="7472298" y="1914246"/>
            <a:ext cx="1946910" cy="574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78790" marR="5080" indent="-466725">
              <a:lnSpc>
                <a:spcPct val="105900"/>
              </a:lnSpc>
              <a:spcBef>
                <a:spcPts val="95"/>
              </a:spcBef>
            </a:pPr>
            <a:r>
              <a:rPr dirty="0" sz="1700" spc="-10">
                <a:latin typeface="Arial Black"/>
                <a:cs typeface="Arial Black"/>
              </a:rPr>
              <a:t>Поведенческий уровень</a:t>
            </a:r>
            <a:endParaRPr sz="1700">
              <a:latin typeface="Arial Black"/>
              <a:cs typeface="Arial Black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7531607" y="2938284"/>
            <a:ext cx="1821180" cy="646430"/>
            <a:chOff x="7531607" y="2938284"/>
            <a:chExt cx="1821180" cy="646430"/>
          </a:xfrm>
        </p:grpSpPr>
        <p:pic>
          <p:nvPicPr>
            <p:cNvPr id="92" name="object 9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531607" y="2938284"/>
              <a:ext cx="1821179" cy="646163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659623" y="3037319"/>
              <a:ext cx="1563624" cy="469404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571231" y="2965703"/>
              <a:ext cx="1746503" cy="571500"/>
            </a:xfrm>
            <a:prstGeom prst="rect">
              <a:avLst/>
            </a:prstGeom>
          </p:spPr>
        </p:pic>
      </p:grpSp>
      <p:sp>
        <p:nvSpPr>
          <p:cNvPr id="95" name="object 95"/>
          <p:cNvSpPr txBox="1"/>
          <p:nvPr/>
        </p:nvSpPr>
        <p:spPr>
          <a:xfrm>
            <a:off x="7760969" y="3081908"/>
            <a:ext cx="1368425" cy="31623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55244" marR="5080" indent="-52069">
              <a:lnSpc>
                <a:spcPts val="1090"/>
              </a:lnSpc>
              <a:spcBef>
                <a:spcPts val="220"/>
              </a:spcBef>
              <a:buSzPct val="90000"/>
              <a:buChar char="•"/>
              <a:tabLst>
                <a:tab pos="207645" algn="l"/>
              </a:tabLst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Избегание</a:t>
            </a:r>
            <a:r>
              <a:rPr dirty="0" sz="1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школы</a:t>
            </a:r>
            <a:r>
              <a:rPr dirty="0" sz="10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Arial"/>
                <a:cs typeface="Arial"/>
              </a:rPr>
              <a:t>или </a:t>
            </a:r>
            <a:r>
              <a:rPr dirty="0" sz="1000" spc="-25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отдельных</a:t>
            </a:r>
            <a:r>
              <a:rPr dirty="0" sz="1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Arial"/>
                <a:cs typeface="Arial"/>
              </a:rPr>
              <a:t>мест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7531607" y="3596652"/>
            <a:ext cx="1821180" cy="646430"/>
            <a:chOff x="7531607" y="3596652"/>
            <a:chExt cx="1821180" cy="646430"/>
          </a:xfrm>
        </p:grpSpPr>
        <p:pic>
          <p:nvPicPr>
            <p:cNvPr id="97" name="object 9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531607" y="3596652"/>
              <a:ext cx="1821179" cy="64616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738871" y="3697211"/>
              <a:ext cx="1405127" cy="469404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571231" y="3624071"/>
              <a:ext cx="1746503" cy="571500"/>
            </a:xfrm>
            <a:prstGeom prst="rect">
              <a:avLst/>
            </a:prstGeom>
          </p:spPr>
        </p:pic>
      </p:grpSp>
      <p:sp>
        <p:nvSpPr>
          <p:cNvPr id="100" name="object 100"/>
          <p:cNvSpPr txBox="1"/>
          <p:nvPr/>
        </p:nvSpPr>
        <p:spPr>
          <a:xfrm>
            <a:off x="7840218" y="3740911"/>
            <a:ext cx="1211580" cy="31623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279400" marR="5080" indent="-267335">
              <a:lnSpc>
                <a:spcPts val="1090"/>
              </a:lnSpc>
              <a:spcBef>
                <a:spcPts val="225"/>
              </a:spcBef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Отказ</a:t>
            </a:r>
            <a:r>
              <a:rPr dirty="0" sz="10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от</a:t>
            </a:r>
            <a:r>
              <a:rPr dirty="0" sz="10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привычной активности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7531607" y="4255020"/>
            <a:ext cx="1821180" cy="646430"/>
            <a:chOff x="7531607" y="4255020"/>
            <a:chExt cx="1821180" cy="646430"/>
          </a:xfrm>
        </p:grpSpPr>
        <p:pic>
          <p:nvPicPr>
            <p:cNvPr id="102" name="object 10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531607" y="4255020"/>
              <a:ext cx="1821179" cy="646163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539227" y="4355579"/>
              <a:ext cx="1805939" cy="469404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571231" y="4282439"/>
              <a:ext cx="1746503" cy="571500"/>
            </a:xfrm>
            <a:prstGeom prst="rect">
              <a:avLst/>
            </a:prstGeom>
          </p:spPr>
        </p:pic>
      </p:grpSp>
      <p:sp>
        <p:nvSpPr>
          <p:cNvPr id="105" name="object 105"/>
          <p:cNvSpPr txBox="1"/>
          <p:nvPr/>
        </p:nvSpPr>
        <p:spPr>
          <a:xfrm>
            <a:off x="7640573" y="4399534"/>
            <a:ext cx="1610995" cy="316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1145"/>
              </a:lnSpc>
              <a:spcBef>
                <a:spcPts val="95"/>
              </a:spcBef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Усиленная</a:t>
            </a:r>
            <a:r>
              <a:rPr dirty="0" sz="1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зависимость</a:t>
            </a:r>
            <a:r>
              <a:rPr dirty="0" sz="1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Arial"/>
                <a:cs typeface="Arial"/>
              </a:rPr>
              <a:t>от</a:t>
            </a:r>
            <a:endParaRPr sz="1000">
              <a:latin typeface="Arial"/>
              <a:cs typeface="Arial"/>
            </a:endParaRPr>
          </a:p>
          <a:p>
            <a:pPr algn="ctr" marL="1270">
              <a:lnSpc>
                <a:spcPts val="1145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родителей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7531607" y="4914900"/>
            <a:ext cx="1826260" cy="645160"/>
            <a:chOff x="7531607" y="4914900"/>
            <a:chExt cx="1826260" cy="645160"/>
          </a:xfrm>
        </p:grpSpPr>
        <p:pic>
          <p:nvPicPr>
            <p:cNvPr id="107" name="object 10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531607" y="4914900"/>
              <a:ext cx="1821179" cy="644652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563611" y="4948440"/>
              <a:ext cx="1793748" cy="600443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571231" y="4942332"/>
              <a:ext cx="1746503" cy="569976"/>
            </a:xfrm>
            <a:prstGeom prst="rect">
              <a:avLst/>
            </a:prstGeom>
          </p:spPr>
        </p:pic>
      </p:grpSp>
      <p:sp>
        <p:nvSpPr>
          <p:cNvPr id="110" name="object 110"/>
          <p:cNvSpPr txBox="1"/>
          <p:nvPr/>
        </p:nvSpPr>
        <p:spPr>
          <a:xfrm>
            <a:off x="7665211" y="4993004"/>
            <a:ext cx="1560195" cy="447040"/>
          </a:xfrm>
          <a:prstGeom prst="rect">
            <a:avLst/>
          </a:prstGeom>
        </p:spPr>
        <p:txBody>
          <a:bodyPr wrap="square" lIns="0" tIns="29844" rIns="0" bIns="0" rtlCol="0" vert="horz">
            <a:spAutoFit/>
          </a:bodyPr>
          <a:lstStyle/>
          <a:p>
            <a:pPr algn="ctr" marL="12700" marR="5080">
              <a:lnSpc>
                <a:spcPct val="88500"/>
              </a:lnSpc>
              <a:spcBef>
                <a:spcPts val="234"/>
              </a:spcBef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Конфликтность,</a:t>
            </a:r>
            <a:r>
              <a:rPr dirty="0" sz="10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агрессия, замкнутость, импульсивность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7520940" y="5573267"/>
            <a:ext cx="1841500" cy="646430"/>
            <a:chOff x="7520940" y="5573267"/>
            <a:chExt cx="1841500" cy="646430"/>
          </a:xfrm>
        </p:grpSpPr>
        <p:pic>
          <p:nvPicPr>
            <p:cNvPr id="112" name="object 11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531608" y="5573267"/>
              <a:ext cx="1821179" cy="646163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520940" y="5606795"/>
              <a:ext cx="1840992" cy="600443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571232" y="5600699"/>
              <a:ext cx="1746503" cy="571500"/>
            </a:xfrm>
            <a:prstGeom prst="rect">
              <a:avLst/>
            </a:prstGeom>
          </p:spPr>
        </p:pic>
      </p:grpSp>
      <p:sp>
        <p:nvSpPr>
          <p:cNvPr id="115" name="object 115"/>
          <p:cNvSpPr txBox="1"/>
          <p:nvPr/>
        </p:nvSpPr>
        <p:spPr>
          <a:xfrm>
            <a:off x="7622285" y="5651703"/>
            <a:ext cx="1646555" cy="44767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algn="ctr" marL="12700" marR="5080" indent="-635">
              <a:lnSpc>
                <a:spcPct val="88600"/>
              </a:lnSpc>
              <a:spcBef>
                <a:spcPts val="229"/>
              </a:spcBef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Постоянная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проверка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новостей</a:t>
            </a:r>
            <a:r>
              <a:rPr dirty="0" sz="10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или</a:t>
            </a:r>
            <a:r>
              <a:rPr dirty="0" sz="10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полный</a:t>
            </a:r>
            <a:r>
              <a:rPr dirty="0" sz="1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отказ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говорить</a:t>
            </a:r>
            <a:r>
              <a:rPr dirty="0" sz="10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dirty="0" sz="1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случившемся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9660635" y="1456944"/>
            <a:ext cx="2260600" cy="5009515"/>
            <a:chOff x="9660635" y="1456944"/>
            <a:chExt cx="2260600" cy="5009515"/>
          </a:xfrm>
        </p:grpSpPr>
        <p:pic>
          <p:nvPicPr>
            <p:cNvPr id="117" name="object 1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60635" y="1456944"/>
              <a:ext cx="2260092" cy="5009388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9666731" y="1816608"/>
              <a:ext cx="2247900" cy="882396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9700259" y="1484376"/>
              <a:ext cx="2185670" cy="4935220"/>
            </a:xfrm>
            <a:custGeom>
              <a:avLst/>
              <a:gdLst/>
              <a:ahLst/>
              <a:cxnLst/>
              <a:rect l="l" t="t" r="r" b="b"/>
              <a:pathLst>
                <a:path w="2185670" h="4935220">
                  <a:moveTo>
                    <a:pt x="1966849" y="0"/>
                  </a:moveTo>
                  <a:lnTo>
                    <a:pt x="218567" y="0"/>
                  </a:lnTo>
                  <a:lnTo>
                    <a:pt x="168430" y="5769"/>
                  </a:lnTo>
                  <a:lnTo>
                    <a:pt x="122418" y="22203"/>
                  </a:lnTo>
                  <a:lnTo>
                    <a:pt x="81836" y="47996"/>
                  </a:lnTo>
                  <a:lnTo>
                    <a:pt x="47996" y="81836"/>
                  </a:lnTo>
                  <a:lnTo>
                    <a:pt x="22203" y="122418"/>
                  </a:lnTo>
                  <a:lnTo>
                    <a:pt x="5769" y="168430"/>
                  </a:lnTo>
                  <a:lnTo>
                    <a:pt x="0" y="218566"/>
                  </a:lnTo>
                  <a:lnTo>
                    <a:pt x="0" y="4716170"/>
                  </a:lnTo>
                  <a:lnTo>
                    <a:pt x="5769" y="4766281"/>
                  </a:lnTo>
                  <a:lnTo>
                    <a:pt x="22203" y="4812281"/>
                  </a:lnTo>
                  <a:lnTo>
                    <a:pt x="47996" y="4852858"/>
                  </a:lnTo>
                  <a:lnTo>
                    <a:pt x="81836" y="4886702"/>
                  </a:lnTo>
                  <a:lnTo>
                    <a:pt x="122418" y="4912499"/>
                  </a:lnTo>
                  <a:lnTo>
                    <a:pt x="168430" y="4928940"/>
                  </a:lnTo>
                  <a:lnTo>
                    <a:pt x="218567" y="4934712"/>
                  </a:lnTo>
                  <a:lnTo>
                    <a:pt x="1966849" y="4934712"/>
                  </a:lnTo>
                  <a:lnTo>
                    <a:pt x="2016985" y="4928940"/>
                  </a:lnTo>
                  <a:lnTo>
                    <a:pt x="2062997" y="4912499"/>
                  </a:lnTo>
                  <a:lnTo>
                    <a:pt x="2103579" y="4886702"/>
                  </a:lnTo>
                  <a:lnTo>
                    <a:pt x="2137419" y="4852858"/>
                  </a:lnTo>
                  <a:lnTo>
                    <a:pt x="2163212" y="4812281"/>
                  </a:lnTo>
                  <a:lnTo>
                    <a:pt x="2179646" y="4766281"/>
                  </a:lnTo>
                  <a:lnTo>
                    <a:pt x="2185416" y="4716170"/>
                  </a:lnTo>
                  <a:lnTo>
                    <a:pt x="2185416" y="218566"/>
                  </a:lnTo>
                  <a:lnTo>
                    <a:pt x="2179646" y="168430"/>
                  </a:lnTo>
                  <a:lnTo>
                    <a:pt x="2163212" y="122418"/>
                  </a:lnTo>
                  <a:lnTo>
                    <a:pt x="2137419" y="81836"/>
                  </a:lnTo>
                  <a:lnTo>
                    <a:pt x="2103579" y="47996"/>
                  </a:lnTo>
                  <a:lnTo>
                    <a:pt x="2062997" y="22203"/>
                  </a:lnTo>
                  <a:lnTo>
                    <a:pt x="2016985" y="5769"/>
                  </a:lnTo>
                  <a:lnTo>
                    <a:pt x="1966849" y="0"/>
                  </a:lnTo>
                  <a:close/>
                </a:path>
              </a:pathLst>
            </a:custGeom>
            <a:solidFill>
              <a:srgbClr val="D2DFE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0" name="object 120"/>
          <p:cNvSpPr txBox="1"/>
          <p:nvPr/>
        </p:nvSpPr>
        <p:spPr>
          <a:xfrm>
            <a:off x="9846944" y="1914246"/>
            <a:ext cx="1892935" cy="574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58115">
              <a:lnSpc>
                <a:spcPct val="105900"/>
              </a:lnSpc>
              <a:spcBef>
                <a:spcPts val="95"/>
              </a:spcBef>
            </a:pPr>
            <a:r>
              <a:rPr dirty="0" sz="1700" spc="-10">
                <a:latin typeface="Arial Black"/>
                <a:cs typeface="Arial Black"/>
              </a:rPr>
              <a:t>Социальный </a:t>
            </a:r>
            <a:r>
              <a:rPr dirty="0" sz="1700">
                <a:latin typeface="Arial Black"/>
                <a:cs typeface="Arial Black"/>
              </a:rPr>
              <a:t>уровень</a:t>
            </a:r>
            <a:r>
              <a:rPr dirty="0" sz="1700" spc="-45">
                <a:latin typeface="Arial Black"/>
                <a:cs typeface="Arial Black"/>
              </a:rPr>
              <a:t> </a:t>
            </a:r>
            <a:r>
              <a:rPr dirty="0" sz="1700" spc="-10">
                <a:latin typeface="Arial Black"/>
                <a:cs typeface="Arial Black"/>
              </a:rPr>
              <a:t>(класс</a:t>
            </a:r>
            <a:endParaRPr sz="1700">
              <a:latin typeface="Arial Black"/>
              <a:cs typeface="Arial Black"/>
            </a:endParaRPr>
          </a:p>
        </p:txBody>
      </p:sp>
      <p:grpSp>
        <p:nvGrpSpPr>
          <p:cNvPr id="121" name="object 121"/>
          <p:cNvGrpSpPr/>
          <p:nvPr/>
        </p:nvGrpSpPr>
        <p:grpSpPr>
          <a:xfrm>
            <a:off x="9880092" y="2936760"/>
            <a:ext cx="1821180" cy="794385"/>
            <a:chOff x="9880092" y="2936760"/>
            <a:chExt cx="1821180" cy="794385"/>
          </a:xfrm>
        </p:grpSpPr>
        <p:pic>
          <p:nvPicPr>
            <p:cNvPr id="122" name="object 12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880092" y="2936760"/>
              <a:ext cx="1821179" cy="793991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0006584" y="3110471"/>
              <a:ext cx="1568196" cy="469404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919716" y="2964179"/>
              <a:ext cx="1746503" cy="719328"/>
            </a:xfrm>
            <a:prstGeom prst="rect">
              <a:avLst/>
            </a:prstGeom>
          </p:spPr>
        </p:pic>
      </p:grpSp>
      <p:sp>
        <p:nvSpPr>
          <p:cNvPr id="125" name="object 125"/>
          <p:cNvSpPr txBox="1"/>
          <p:nvPr/>
        </p:nvSpPr>
        <p:spPr>
          <a:xfrm>
            <a:off x="10108183" y="3155061"/>
            <a:ext cx="1372870" cy="31623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 marR="5080" indent="135890">
              <a:lnSpc>
                <a:spcPts val="1090"/>
              </a:lnSpc>
              <a:spcBef>
                <a:spcPts val="220"/>
              </a:spcBef>
              <a:buSzPct val="90000"/>
              <a:buChar char="•"/>
              <a:tabLst>
                <a:tab pos="148590" algn="l"/>
              </a:tabLst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Усиление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слухов</a:t>
            </a:r>
            <a:r>
              <a:rPr dirty="0" sz="10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тревожного</a:t>
            </a:r>
            <a:r>
              <a:rPr dirty="0" sz="10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заражения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26" name="object 126"/>
          <p:cNvGrpSpPr/>
          <p:nvPr/>
        </p:nvGrpSpPr>
        <p:grpSpPr>
          <a:xfrm>
            <a:off x="9880092" y="3767340"/>
            <a:ext cx="1821180" cy="792480"/>
            <a:chOff x="9880092" y="3767340"/>
            <a:chExt cx="1821180" cy="792480"/>
          </a:xfrm>
        </p:grpSpPr>
        <p:pic>
          <p:nvPicPr>
            <p:cNvPr id="127" name="object 12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9880092" y="3767340"/>
              <a:ext cx="1821179" cy="792467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966960" y="3875544"/>
              <a:ext cx="1645920" cy="600443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919716" y="3794759"/>
              <a:ext cx="1746503" cy="717803"/>
            </a:xfrm>
            <a:prstGeom prst="rect">
              <a:avLst/>
            </a:prstGeom>
          </p:spPr>
        </p:pic>
      </p:grpSp>
      <p:sp>
        <p:nvSpPr>
          <p:cNvPr id="130" name="object 130"/>
          <p:cNvSpPr txBox="1"/>
          <p:nvPr/>
        </p:nvSpPr>
        <p:spPr>
          <a:xfrm>
            <a:off x="10068559" y="3919220"/>
            <a:ext cx="1450975" cy="44704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12700" marR="5080" indent="60960">
              <a:lnSpc>
                <a:spcPts val="1030"/>
              </a:lnSpc>
              <a:spcBef>
                <a:spcPts val="270"/>
              </a:spcBef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Взаимные</a:t>
            </a:r>
            <a:r>
              <a:rPr dirty="0" sz="1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обвинения,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обесценивание</a:t>
            </a:r>
            <a:r>
              <a:rPr dirty="0" sz="10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реакций</a:t>
            </a:r>
            <a:endParaRPr sz="1000">
              <a:latin typeface="Arial"/>
              <a:cs typeface="Arial"/>
            </a:endParaRPr>
          </a:p>
          <a:p>
            <a:pPr marL="363220">
              <a:lnSpc>
                <a:spcPts val="109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сверстников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31" name="object 131"/>
          <p:cNvGrpSpPr/>
          <p:nvPr/>
        </p:nvGrpSpPr>
        <p:grpSpPr>
          <a:xfrm>
            <a:off x="9880092" y="4596396"/>
            <a:ext cx="1821180" cy="794385"/>
            <a:chOff x="9880092" y="4596396"/>
            <a:chExt cx="1821180" cy="794385"/>
          </a:xfrm>
        </p:grpSpPr>
        <p:pic>
          <p:nvPicPr>
            <p:cNvPr id="132" name="object 13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880092" y="4596396"/>
              <a:ext cx="1821179" cy="793991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0082784" y="4770107"/>
              <a:ext cx="1414272" cy="469404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919716" y="4623815"/>
              <a:ext cx="1746503" cy="719327"/>
            </a:xfrm>
            <a:prstGeom prst="rect">
              <a:avLst/>
            </a:prstGeom>
          </p:spPr>
        </p:pic>
      </p:grpSp>
      <p:sp>
        <p:nvSpPr>
          <p:cNvPr id="135" name="object 135"/>
          <p:cNvSpPr txBox="1"/>
          <p:nvPr/>
        </p:nvSpPr>
        <p:spPr>
          <a:xfrm>
            <a:off x="10184383" y="4814697"/>
            <a:ext cx="1219200" cy="31623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5080" indent="77470">
              <a:lnSpc>
                <a:spcPts val="1090"/>
              </a:lnSpc>
              <a:spcBef>
                <a:spcPts val="225"/>
              </a:spcBef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Распространение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пугающего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контента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36" name="object 136"/>
          <p:cNvGrpSpPr/>
          <p:nvPr/>
        </p:nvGrpSpPr>
        <p:grpSpPr>
          <a:xfrm>
            <a:off x="9880092" y="5425440"/>
            <a:ext cx="1821180" cy="794385"/>
            <a:chOff x="9880092" y="5425440"/>
            <a:chExt cx="1821180" cy="794385"/>
          </a:xfrm>
        </p:grpSpPr>
        <p:pic>
          <p:nvPicPr>
            <p:cNvPr id="137" name="object 137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880092" y="5425440"/>
              <a:ext cx="1821179" cy="793991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934956" y="5600700"/>
              <a:ext cx="1709927" cy="469404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919716" y="5452872"/>
              <a:ext cx="1746503" cy="719328"/>
            </a:xfrm>
            <a:prstGeom prst="rect">
              <a:avLst/>
            </a:prstGeom>
          </p:spPr>
        </p:pic>
      </p:grpSp>
      <p:sp>
        <p:nvSpPr>
          <p:cNvPr id="140" name="object 140"/>
          <p:cNvSpPr txBox="1"/>
          <p:nvPr/>
        </p:nvSpPr>
        <p:spPr>
          <a:xfrm>
            <a:off x="10036556" y="5644388"/>
            <a:ext cx="1513840" cy="31623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5080" indent="55880">
              <a:lnSpc>
                <a:spcPts val="1090"/>
              </a:lnSpc>
              <a:spcBef>
                <a:spcPts val="225"/>
              </a:spcBef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Стигматизация</a:t>
            </a:r>
            <a:r>
              <a:rPr dirty="0" sz="10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тех,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25">
                <a:solidFill>
                  <a:srgbClr val="FFFFFF"/>
                </a:solidFill>
                <a:latin typeface="Arial"/>
                <a:cs typeface="Arial"/>
              </a:rPr>
              <a:t>кто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открыто</a:t>
            </a:r>
            <a:r>
              <a:rPr dirty="0" sz="10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проявляет</a:t>
            </a:r>
            <a:r>
              <a:rPr dirty="0" sz="10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FFFFFF"/>
                </a:solidFill>
                <a:latin typeface="Arial"/>
                <a:cs typeface="Arial"/>
              </a:rPr>
              <a:t>страх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19941" y="6336169"/>
              <a:ext cx="121665" cy="1860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66750" y="179908"/>
            <a:ext cx="7298690" cy="958850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ts val="3750"/>
              </a:lnSpc>
              <a:spcBef>
                <a:spcPts val="50"/>
              </a:spcBef>
            </a:pPr>
            <a:r>
              <a:rPr dirty="0"/>
              <a:t>Динамика</a:t>
            </a:r>
            <a:r>
              <a:rPr dirty="0" spc="-50"/>
              <a:t> </a:t>
            </a:r>
            <a:r>
              <a:rPr dirty="0"/>
              <a:t>стрессовых</a:t>
            </a:r>
            <a:r>
              <a:rPr dirty="0" spc="-25"/>
              <a:t> </a:t>
            </a:r>
            <a:r>
              <a:rPr dirty="0" spc="-10"/>
              <a:t>состояний </a:t>
            </a:r>
            <a:r>
              <a:rPr dirty="0"/>
              <a:t>во</a:t>
            </a:r>
            <a:r>
              <a:rPr dirty="0" spc="-35"/>
              <a:t> </a:t>
            </a:r>
            <a:r>
              <a:rPr dirty="0" spc="-10"/>
              <a:t>времени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66750" y="1168374"/>
            <a:ext cx="10903585" cy="57912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dirty="0" sz="1100">
                <a:latin typeface="Arial"/>
                <a:cs typeface="Arial"/>
              </a:rPr>
              <a:t>Переживание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угрозы,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связанной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действиями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БПЛА,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может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иметь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разную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психологическую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динамику.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У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части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обучающихся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реакции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постепенно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снижаются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в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</a:pPr>
            <a:r>
              <a:rPr dirty="0" sz="1100">
                <a:latin typeface="Arial"/>
                <a:cs typeface="Arial"/>
              </a:rPr>
              <a:t>течение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ближайших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дней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при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наличии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поддержки,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спокойной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среды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восстановления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привычного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режима.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У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части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детей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подростков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состояние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может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сохраняться </a:t>
            </a:r>
            <a:r>
              <a:rPr dirty="0" sz="1100">
                <a:latin typeface="Arial"/>
                <a:cs typeface="Arial"/>
              </a:rPr>
              <a:t>дольше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требовать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более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внимательного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сопровождения.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7" name="object 7" descr="preencoded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6448" y="1926310"/>
            <a:ext cx="5408676" cy="124691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170935" y="2411983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3A3535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51041" y="2007511"/>
            <a:ext cx="5131435" cy="111125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600" b="1">
                <a:solidFill>
                  <a:srgbClr val="1A306B"/>
                </a:solidFill>
                <a:latin typeface="Arial"/>
                <a:cs typeface="Arial"/>
              </a:rPr>
              <a:t>Острая</a:t>
            </a:r>
            <a:r>
              <a:rPr dirty="0" sz="1600" spc="-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1A306B"/>
                </a:solidFill>
                <a:latin typeface="Arial"/>
                <a:cs typeface="Arial"/>
              </a:rPr>
              <a:t>стрессовая</a:t>
            </a:r>
            <a:r>
              <a:rPr dirty="0" sz="1600" spc="-3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1A306B"/>
                </a:solidFill>
                <a:latin typeface="Arial"/>
                <a:cs typeface="Arial"/>
              </a:rPr>
              <a:t>реакция</a:t>
            </a:r>
            <a:endParaRPr sz="1600">
              <a:latin typeface="Arial"/>
              <a:cs typeface="Arial"/>
            </a:endParaRPr>
          </a:p>
          <a:p>
            <a:pPr marL="12700" marR="372110">
              <a:lnSpc>
                <a:spcPts val="1320"/>
              </a:lnSpc>
            </a:pPr>
            <a:r>
              <a:rPr dirty="0" sz="1000">
                <a:latin typeface="Arial"/>
                <a:cs typeface="Arial"/>
              </a:rPr>
              <a:t>Возникает</a:t>
            </a:r>
            <a:r>
              <a:rPr dirty="0" sz="1000" spc="5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непосредственно</a:t>
            </a:r>
            <a:r>
              <a:rPr dirty="0" sz="1000" spc="-2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после</a:t>
            </a:r>
            <a:r>
              <a:rPr dirty="0" sz="1000" spc="-20" b="1">
                <a:latin typeface="Arial"/>
                <a:cs typeface="Arial"/>
              </a:rPr>
              <a:t> </a:t>
            </a:r>
            <a:r>
              <a:rPr dirty="0" sz="1000" spc="-10" b="1">
                <a:latin typeface="Arial"/>
                <a:cs typeface="Arial"/>
              </a:rPr>
              <a:t>воздействия</a:t>
            </a:r>
            <a:r>
              <a:rPr dirty="0" sz="1000" spc="-5" b="1">
                <a:latin typeface="Arial"/>
                <a:cs typeface="Arial"/>
              </a:rPr>
              <a:t> </a:t>
            </a:r>
            <a:r>
              <a:rPr dirty="0" sz="1000" spc="-10" b="1">
                <a:latin typeface="Arial"/>
                <a:cs typeface="Arial"/>
              </a:rPr>
              <a:t>экстремального стрессора </a:t>
            </a:r>
            <a:r>
              <a:rPr dirty="0" sz="1000">
                <a:latin typeface="Arial"/>
                <a:cs typeface="Arial"/>
              </a:rPr>
              <a:t>или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в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ближайшее</a:t>
            </a:r>
            <a:r>
              <a:rPr dirty="0" sz="1000" spc="-2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время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после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него.</a:t>
            </a:r>
            <a:r>
              <a:rPr dirty="0" sz="1000" spc="-5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Может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проявляться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тревогой,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страхом,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1000">
                <a:latin typeface="Arial"/>
                <a:cs typeface="Arial"/>
              </a:rPr>
              <a:t>оцепенением,</a:t>
            </a:r>
            <a:r>
              <a:rPr dirty="0" sz="1000" spc="-5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растерянностью,</a:t>
            </a:r>
            <a:r>
              <a:rPr dirty="0" sz="1000" spc="-5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телесным</a:t>
            </a:r>
            <a:r>
              <a:rPr dirty="0" sz="1000" spc="-4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напряжением,</a:t>
            </a:r>
            <a:r>
              <a:rPr dirty="0" sz="1000" spc="-5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нарушениями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сна,</a:t>
            </a:r>
            <a:r>
              <a:rPr dirty="0" sz="1000" spc="-6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плачем,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  <a:spcBef>
                <a:spcPts val="5"/>
              </a:spcBef>
            </a:pPr>
            <a:r>
              <a:rPr dirty="0" sz="1000" spc="-10">
                <a:latin typeface="Arial"/>
                <a:cs typeface="Arial"/>
              </a:rPr>
              <a:t>раздражительностью,</a:t>
            </a:r>
            <a:r>
              <a:rPr dirty="0" sz="1000">
                <a:latin typeface="Arial"/>
                <a:cs typeface="Arial"/>
              </a:rPr>
              <a:t> избеганием,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потребностью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в</a:t>
            </a:r>
            <a:r>
              <a:rPr dirty="0" sz="1000" spc="-4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поддержке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взрослого.</a:t>
            </a:r>
            <a:r>
              <a:rPr dirty="0" sz="1000" spc="-4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Обычно рассматривается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как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кратковременная</a:t>
            </a:r>
            <a:r>
              <a:rPr dirty="0" sz="1000" spc="-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реакция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на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чрезвычайно</a:t>
            </a:r>
            <a:r>
              <a:rPr dirty="0" sz="1000" spc="2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стрессовую</a:t>
            </a:r>
            <a:r>
              <a:rPr dirty="0" sz="1000" spc="1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ситуацию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0" name="object 10" descr="preencoded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37132" y="3203448"/>
            <a:ext cx="3607308" cy="124815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170935" y="3688791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3A3535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49088" y="3361686"/>
            <a:ext cx="6088380" cy="944244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600" b="1">
                <a:solidFill>
                  <a:srgbClr val="1A306B"/>
                </a:solidFill>
                <a:latin typeface="Arial"/>
                <a:cs typeface="Arial"/>
              </a:rPr>
              <a:t>Острое</a:t>
            </a:r>
            <a:r>
              <a:rPr dirty="0" sz="1600" spc="-7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A306B"/>
                </a:solidFill>
                <a:latin typeface="Arial"/>
                <a:cs typeface="Arial"/>
              </a:rPr>
              <a:t>стрессовое</a:t>
            </a:r>
            <a:r>
              <a:rPr dirty="0" sz="1600" spc="-7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1A306B"/>
                </a:solidFill>
                <a:latin typeface="Arial"/>
                <a:cs typeface="Arial"/>
              </a:rPr>
              <a:t>расстройство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1320"/>
              </a:lnSpc>
            </a:pPr>
            <a:r>
              <a:rPr dirty="0" sz="1000">
                <a:latin typeface="Arial"/>
                <a:cs typeface="Arial"/>
              </a:rPr>
              <a:t>Может</a:t>
            </a:r>
            <a:r>
              <a:rPr dirty="0" sz="1000" spc="-4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рассматриваться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в</a:t>
            </a:r>
            <a:r>
              <a:rPr dirty="0" sz="1000" spc="-4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случаях,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когда</a:t>
            </a:r>
            <a:r>
              <a:rPr dirty="0" sz="1000" spc="-4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выраженные</a:t>
            </a:r>
            <a:r>
              <a:rPr dirty="0" sz="1000" spc="-4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симптомы</a:t>
            </a:r>
            <a:r>
              <a:rPr dirty="0" sz="1000" spc="-4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сохраняются</a:t>
            </a:r>
            <a:r>
              <a:rPr dirty="0" sz="1000" spc="-6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после</a:t>
            </a:r>
            <a:r>
              <a:rPr dirty="0" sz="1000" spc="-5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травматического </a:t>
            </a:r>
            <a:r>
              <a:rPr dirty="0" sz="1000">
                <a:latin typeface="Arial"/>
                <a:cs typeface="Arial"/>
              </a:rPr>
              <a:t>события</a:t>
            </a:r>
            <a:r>
              <a:rPr dirty="0" sz="1000" spc="-2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в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период</a:t>
            </a:r>
            <a:r>
              <a:rPr dirty="0" sz="1000" spc="-10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от</a:t>
            </a:r>
            <a:r>
              <a:rPr dirty="0" sz="1000" spc="-2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3</a:t>
            </a:r>
            <a:r>
              <a:rPr dirty="0" sz="1000" spc="-3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дней</a:t>
            </a:r>
            <a:r>
              <a:rPr dirty="0" sz="1000" spc="-25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до</a:t>
            </a:r>
            <a:r>
              <a:rPr dirty="0" sz="1000" spc="-2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1</a:t>
            </a:r>
            <a:r>
              <a:rPr dirty="0" sz="1000" spc="-3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месяца</a:t>
            </a:r>
            <a:r>
              <a:rPr dirty="0" sz="1000" spc="-10" b="1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и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заметно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нарушают</a:t>
            </a:r>
            <a:r>
              <a:rPr dirty="0" sz="1000" spc="1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повседневное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функционирование.</a:t>
            </a:r>
            <a:endParaRPr sz="1000">
              <a:latin typeface="Arial"/>
              <a:cs typeface="Arial"/>
            </a:endParaRPr>
          </a:p>
          <a:p>
            <a:pPr marL="12700" marR="323215">
              <a:lnSpc>
                <a:spcPts val="1320"/>
              </a:lnSpc>
            </a:pPr>
            <a:r>
              <a:rPr dirty="0" sz="1000">
                <a:latin typeface="Arial"/>
                <a:cs typeface="Arial"/>
              </a:rPr>
              <a:t>Проявления</a:t>
            </a:r>
            <a:r>
              <a:rPr dirty="0" sz="1000" spc="-4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могут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включать</a:t>
            </a:r>
            <a:r>
              <a:rPr dirty="0" sz="1000" spc="-2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повторное</a:t>
            </a:r>
            <a:r>
              <a:rPr dirty="0" sz="1000" spc="-5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переживание,</a:t>
            </a:r>
            <a:r>
              <a:rPr dirty="0" sz="1000" spc="-5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избегание,</a:t>
            </a:r>
            <a:r>
              <a:rPr dirty="0" sz="1000" spc="-4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повышенную</a:t>
            </a:r>
            <a:r>
              <a:rPr dirty="0" sz="1000" spc="-4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настороженность, раздражительность,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нарушения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сна,</a:t>
            </a:r>
            <a:r>
              <a:rPr dirty="0" sz="1000" spc="-6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дезорганизацию,</a:t>
            </a:r>
            <a:r>
              <a:rPr dirty="0" sz="1000" spc="-1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эмоциональное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оцепенение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339339" y="3186683"/>
            <a:ext cx="9067800" cy="2542540"/>
            <a:chOff x="2339339" y="3186683"/>
            <a:chExt cx="9067800" cy="2542540"/>
          </a:xfrm>
        </p:grpSpPr>
        <p:sp>
          <p:nvSpPr>
            <p:cNvPr id="14" name="object 14"/>
            <p:cNvSpPr/>
            <p:nvPr/>
          </p:nvSpPr>
          <p:spPr>
            <a:xfrm>
              <a:off x="5073395" y="3186683"/>
              <a:ext cx="6334125" cy="6350"/>
            </a:xfrm>
            <a:custGeom>
              <a:avLst/>
              <a:gdLst/>
              <a:ahLst/>
              <a:cxnLst/>
              <a:rect l="l" t="t" r="r" b="b"/>
              <a:pathLst>
                <a:path w="6334125" h="6350">
                  <a:moveTo>
                    <a:pt x="6332347" y="0"/>
                  </a:moveTo>
                  <a:lnTo>
                    <a:pt x="1396" y="0"/>
                  </a:lnTo>
                  <a:lnTo>
                    <a:pt x="0" y="1396"/>
                  </a:lnTo>
                  <a:lnTo>
                    <a:pt x="0" y="3048"/>
                  </a:lnTo>
                  <a:lnTo>
                    <a:pt x="0" y="4699"/>
                  </a:lnTo>
                  <a:lnTo>
                    <a:pt x="1396" y="6095"/>
                  </a:lnTo>
                  <a:lnTo>
                    <a:pt x="6332347" y="6095"/>
                  </a:lnTo>
                  <a:lnTo>
                    <a:pt x="6333744" y="4699"/>
                  </a:lnTo>
                  <a:lnTo>
                    <a:pt x="6333744" y="1396"/>
                  </a:lnTo>
                  <a:lnTo>
                    <a:pt x="6332347" y="0"/>
                  </a:lnTo>
                  <a:close/>
                </a:path>
              </a:pathLst>
            </a:custGeom>
            <a:solidFill>
              <a:srgbClr val="BAC2D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preencoded.pn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39339" y="4480559"/>
              <a:ext cx="1802891" cy="1248155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4171188" y="298704"/>
            <a:ext cx="7236459" cy="4171315"/>
            <a:chOff x="4171188" y="298704"/>
            <a:chExt cx="7236459" cy="4171315"/>
          </a:xfrm>
        </p:grpSpPr>
        <p:sp>
          <p:nvSpPr>
            <p:cNvPr id="19" name="object 19"/>
            <p:cNvSpPr/>
            <p:nvPr/>
          </p:nvSpPr>
          <p:spPr>
            <a:xfrm>
              <a:off x="4171188" y="4462271"/>
              <a:ext cx="7236459" cy="7620"/>
            </a:xfrm>
            <a:custGeom>
              <a:avLst/>
              <a:gdLst/>
              <a:ahLst/>
              <a:cxnLst/>
              <a:rect l="l" t="t" r="r" b="b"/>
              <a:pathLst>
                <a:path w="7236459" h="7620">
                  <a:moveTo>
                    <a:pt x="7234301" y="0"/>
                  </a:moveTo>
                  <a:lnTo>
                    <a:pt x="1650" y="0"/>
                  </a:lnTo>
                  <a:lnTo>
                    <a:pt x="0" y="1650"/>
                  </a:lnTo>
                  <a:lnTo>
                    <a:pt x="0" y="3809"/>
                  </a:lnTo>
                  <a:lnTo>
                    <a:pt x="0" y="5968"/>
                  </a:lnTo>
                  <a:lnTo>
                    <a:pt x="1650" y="7619"/>
                  </a:lnTo>
                  <a:lnTo>
                    <a:pt x="7234301" y="7619"/>
                  </a:lnTo>
                  <a:lnTo>
                    <a:pt x="7235952" y="5968"/>
                  </a:lnTo>
                  <a:lnTo>
                    <a:pt x="7235952" y="1650"/>
                  </a:lnTo>
                  <a:lnTo>
                    <a:pt x="7234301" y="0"/>
                  </a:lnTo>
                  <a:close/>
                </a:path>
              </a:pathLst>
            </a:custGeom>
            <a:solidFill>
              <a:srgbClr val="BAC2D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45852" y="312420"/>
              <a:ext cx="606551" cy="62788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69196" y="298704"/>
              <a:ext cx="670559" cy="655320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3170935" y="4797044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0">
                <a:solidFill>
                  <a:srgbClr val="3A3535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47515" y="4667680"/>
            <a:ext cx="6991350" cy="82550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1600" spc="-10" b="1">
                <a:solidFill>
                  <a:srgbClr val="1A306B"/>
                </a:solidFill>
                <a:latin typeface="Arial"/>
                <a:cs typeface="Arial"/>
              </a:rPr>
              <a:t>Посттравматическое</a:t>
            </a:r>
            <a:r>
              <a:rPr dirty="0" sz="1600" spc="-7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1A306B"/>
                </a:solidFill>
                <a:latin typeface="Arial"/>
                <a:cs typeface="Arial"/>
              </a:rPr>
              <a:t>стрессовое</a:t>
            </a:r>
            <a:r>
              <a:rPr dirty="0" sz="1600" spc="-7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1A306B"/>
                </a:solidFill>
                <a:latin typeface="Arial"/>
                <a:cs typeface="Arial"/>
              </a:rPr>
              <a:t>расстройство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95"/>
              </a:spcBef>
            </a:pPr>
            <a:r>
              <a:rPr dirty="0" sz="1000">
                <a:latin typeface="Arial"/>
                <a:cs typeface="Arial"/>
              </a:rPr>
              <a:t>Может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формироваться,</a:t>
            </a:r>
            <a:r>
              <a:rPr dirty="0" sz="1000" spc="-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если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симптомы</a:t>
            </a:r>
            <a:r>
              <a:rPr dirty="0" sz="1000" spc="-1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сохраняются</a:t>
            </a:r>
            <a:r>
              <a:rPr dirty="0" sz="1000" spc="-45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более</a:t>
            </a:r>
            <a:r>
              <a:rPr dirty="0" sz="1000" spc="-4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1</a:t>
            </a:r>
            <a:r>
              <a:rPr dirty="0" sz="1000" spc="-4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месяца</a:t>
            </a:r>
            <a:r>
              <a:rPr dirty="0" sz="1000" spc="-20" b="1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после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травматического</a:t>
            </a:r>
            <a:r>
              <a:rPr dirty="0" sz="1000" spc="-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события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и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продолжают существенно </a:t>
            </a:r>
            <a:r>
              <a:rPr dirty="0" sz="1000">
                <a:latin typeface="Arial"/>
                <a:cs typeface="Arial"/>
              </a:rPr>
              <a:t>нарушать</a:t>
            </a:r>
            <a:r>
              <a:rPr dirty="0" sz="1000" spc="-1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жизнь</a:t>
            </a:r>
            <a:r>
              <a:rPr dirty="0" sz="1000" spc="-2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ребенка: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обучение, </a:t>
            </a:r>
            <a:r>
              <a:rPr dirty="0" sz="1000">
                <a:latin typeface="Arial"/>
                <a:cs typeface="Arial"/>
              </a:rPr>
              <a:t>сон,</a:t>
            </a:r>
            <a:r>
              <a:rPr dirty="0" sz="1000" spc="-4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общение,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эмоциональное</a:t>
            </a:r>
            <a:r>
              <a:rPr dirty="0" sz="1000" spc="-2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состояние,</a:t>
            </a:r>
            <a:r>
              <a:rPr dirty="0" sz="1000" spc="-4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поведение,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отношения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00">
                <a:latin typeface="Arial"/>
                <a:cs typeface="Arial"/>
              </a:rPr>
              <a:t>с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близкими и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сверстниками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7472" y="5794247"/>
            <a:ext cx="11497310" cy="909955"/>
          </a:xfrm>
          <a:prstGeom prst="rect">
            <a:avLst/>
          </a:prstGeom>
          <a:solidFill>
            <a:srgbClr val="DADFEE">
              <a:alpha val="52156"/>
            </a:srgbClr>
          </a:solidFill>
        </p:spPr>
        <p:txBody>
          <a:bodyPr wrap="square" lIns="0" tIns="151765" rIns="0" bIns="0" rtlCol="0" vert="horz">
            <a:spAutoFit/>
          </a:bodyPr>
          <a:lstStyle/>
          <a:p>
            <a:pPr algn="just" marL="309245" marR="422275">
              <a:lnSpc>
                <a:spcPct val="100000"/>
              </a:lnSpc>
              <a:spcBef>
                <a:spcPts val="1195"/>
              </a:spcBef>
            </a:pPr>
            <a:r>
              <a:rPr dirty="0" sz="1200" b="1">
                <a:latin typeface="Arial"/>
                <a:cs typeface="Arial"/>
              </a:rPr>
              <a:t>Важно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не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каждая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острая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стрессовая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реакция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переходит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 </a:t>
            </a:r>
            <a:r>
              <a:rPr dirty="0" sz="1200" spc="-10">
                <a:latin typeface="Arial"/>
                <a:cs typeface="Arial"/>
              </a:rPr>
              <a:t>расстройство.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Однако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даже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кратковременная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угрожающая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ситуация </a:t>
            </a:r>
            <a:r>
              <a:rPr dirty="0" sz="1200" spc="-10">
                <a:latin typeface="Arial"/>
                <a:cs typeface="Arial"/>
              </a:rPr>
              <a:t>может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стать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фактором </a:t>
            </a:r>
            <a:r>
              <a:rPr dirty="0" sz="1200">
                <a:latin typeface="Arial"/>
                <a:cs typeface="Arial"/>
              </a:rPr>
              <a:t>риска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для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дальнейших </a:t>
            </a:r>
            <a:r>
              <a:rPr dirty="0" sz="1200" spc="-10">
                <a:latin typeface="Arial"/>
                <a:cs typeface="Arial"/>
              </a:rPr>
              <a:t>посттравматических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проявлений,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особенно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при </a:t>
            </a:r>
            <a:r>
              <a:rPr dirty="0" sz="1200" spc="-10">
                <a:latin typeface="Arial"/>
                <a:cs typeface="Arial"/>
              </a:rPr>
              <a:t>повторяемости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угрозы, </a:t>
            </a:r>
            <a:r>
              <a:rPr dirty="0" sz="1200" spc="-10">
                <a:latin typeface="Arial"/>
                <a:cs typeface="Arial"/>
              </a:rPr>
              <a:t>отсутствии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поддержки,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прежнем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травматическом</a:t>
            </a:r>
            <a:r>
              <a:rPr dirty="0" sz="1200" spc="-10">
                <a:latin typeface="Arial"/>
                <a:cs typeface="Arial"/>
              </a:rPr>
              <a:t> опыте, </a:t>
            </a:r>
            <a:r>
              <a:rPr dirty="0" sz="1200">
                <a:latin typeface="Arial"/>
                <a:cs typeface="Arial"/>
              </a:rPr>
              <a:t>семейном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неблагополучии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или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высокой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информационной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перегрузке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19941" y="6339408"/>
              <a:ext cx="119379" cy="1796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  <p:pic>
          <p:nvPicPr>
            <p:cNvPr id="5" name="object 5" descr="preencoded.pn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3816" y="1914142"/>
              <a:ext cx="4835652" cy="4835652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Уровневая</a:t>
            </a:r>
            <a:r>
              <a:rPr dirty="0" spc="-135"/>
              <a:t> </a:t>
            </a:r>
            <a:r>
              <a:rPr dirty="0" spc="-10"/>
              <a:t>модель</a:t>
            </a: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психологической</a:t>
            </a:r>
            <a:r>
              <a:rPr dirty="0" spc="-85"/>
              <a:t> </a:t>
            </a:r>
            <a:r>
              <a:rPr dirty="0"/>
              <a:t>помощи</a:t>
            </a:r>
            <a:r>
              <a:rPr dirty="0" spc="-50"/>
              <a:t> </a:t>
            </a:r>
            <a:r>
              <a:rPr dirty="0" spc="-10"/>
              <a:t>обучающимся</a:t>
            </a:r>
          </a:p>
        </p:txBody>
      </p:sp>
      <p:grpSp>
        <p:nvGrpSpPr>
          <p:cNvPr id="16" name="object 16"/>
          <p:cNvGrpSpPr/>
          <p:nvPr/>
        </p:nvGrpSpPr>
        <p:grpSpPr>
          <a:xfrm>
            <a:off x="9569195" y="298704"/>
            <a:ext cx="1283335" cy="655320"/>
            <a:chOff x="9569195" y="298704"/>
            <a:chExt cx="1283335" cy="655320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45851" y="312420"/>
              <a:ext cx="606551" cy="6278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69195" y="298704"/>
              <a:ext cx="670559" cy="65532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095245" y="2807334"/>
            <a:ext cx="2355850" cy="628015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633730" marR="5080" indent="-454659">
              <a:lnSpc>
                <a:spcPct val="107300"/>
              </a:lnSpc>
              <a:spcBef>
                <a:spcPts val="30"/>
              </a:spcBef>
            </a:pPr>
            <a:r>
              <a:rPr dirty="0" sz="1100" b="1">
                <a:solidFill>
                  <a:srgbClr val="1F1E1E"/>
                </a:solidFill>
                <a:latin typeface="Arial"/>
                <a:cs typeface="Arial"/>
              </a:rPr>
              <a:t>Специализированная</a:t>
            </a:r>
            <a:r>
              <a:rPr dirty="0" sz="1100" spc="265" b="1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1F1E1E"/>
                </a:solidFill>
                <a:latin typeface="Arial"/>
                <a:cs typeface="Arial"/>
              </a:rPr>
              <a:t>помощь </a:t>
            </a:r>
            <a:r>
              <a:rPr dirty="0" sz="1100" b="1">
                <a:solidFill>
                  <a:srgbClr val="1F1E1E"/>
                </a:solidFill>
                <a:latin typeface="Arial"/>
                <a:cs typeface="Arial"/>
              </a:rPr>
              <a:t>и</a:t>
            </a:r>
            <a:r>
              <a:rPr dirty="0" sz="1100" spc="15" b="1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1F1E1E"/>
                </a:solidFill>
                <a:latin typeface="Arial"/>
                <a:cs typeface="Arial"/>
              </a:rPr>
              <a:t>маршрутизация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для</a:t>
            </a:r>
            <a:r>
              <a:rPr dirty="0" sz="12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обучающихся</a:t>
            </a:r>
            <a:r>
              <a:rPr dirty="0" sz="12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группы</a:t>
            </a:r>
            <a:r>
              <a:rPr dirty="0" sz="12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3A3535"/>
                </a:solidFill>
                <a:latin typeface="Arial"/>
                <a:cs typeface="Arial"/>
              </a:rPr>
              <a:t>риска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8657" y="1548790"/>
            <a:ext cx="10871835" cy="1293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604">
              <a:lnSpc>
                <a:spcPct val="111000"/>
              </a:lnSpc>
              <a:spcBef>
                <a:spcPts val="100"/>
              </a:spcBef>
            </a:pP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Психологическая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помощь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обучающимся</a:t>
            </a:r>
            <a:r>
              <a:rPr dirty="0" sz="1000" spc="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условиях</a:t>
            </a:r>
            <a:r>
              <a:rPr dirty="0" sz="1000" spc="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специфического</a:t>
            </a:r>
            <a:r>
              <a:rPr dirty="0" sz="100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стресса,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связанного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действиями</a:t>
            </a:r>
            <a:r>
              <a:rPr dirty="0" sz="1000" spc="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БПЛА,</a:t>
            </a:r>
            <a:r>
              <a:rPr dirty="0" sz="10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целесообразно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организовывать как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уровневую</a:t>
            </a:r>
            <a:r>
              <a:rPr dirty="0" sz="1000" spc="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систему.</a:t>
            </a:r>
            <a:r>
              <a:rPr dirty="0" sz="1000" spc="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Такая</a:t>
            </a:r>
            <a:r>
              <a:rPr dirty="0" sz="1000" spc="-6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модель позволяет</a:t>
            </a:r>
            <a:r>
              <a:rPr dirty="0" sz="10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одновременно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охватить</a:t>
            </a:r>
            <a:r>
              <a:rPr dirty="0" sz="100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всю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образовательную</a:t>
            </a:r>
            <a:r>
              <a:rPr dirty="0" sz="1000" spc="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среду, выделить</a:t>
            </a:r>
            <a:r>
              <a:rPr dirty="0" sz="1000" spc="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детей,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нуждающихся</a:t>
            </a:r>
            <a:r>
              <a:rPr dirty="0" sz="1000" spc="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дополнительной</a:t>
            </a:r>
            <a:r>
              <a:rPr dirty="0" sz="1000" spc="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поддержке,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и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своевременно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направить</a:t>
            </a:r>
            <a:r>
              <a:rPr dirty="0" sz="10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обучающихся</a:t>
            </a:r>
            <a:r>
              <a:rPr dirty="0" sz="1000" spc="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признаками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высокого</a:t>
            </a:r>
            <a:r>
              <a:rPr dirty="0" sz="100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риска к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 специализированной</a:t>
            </a:r>
            <a:r>
              <a:rPr dirty="0" sz="1000" spc="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помощи.</a:t>
            </a:r>
            <a:endParaRPr sz="1000">
              <a:latin typeface="Arial"/>
              <a:cs typeface="Arial"/>
            </a:endParaRPr>
          </a:p>
          <a:p>
            <a:pPr marL="5615940">
              <a:lnSpc>
                <a:spcPts val="1300"/>
              </a:lnSpc>
            </a:pP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Универсальная</a:t>
            </a:r>
            <a:r>
              <a:rPr dirty="0" sz="1200" spc="-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поддержка образовательной</a:t>
            </a:r>
            <a:r>
              <a:rPr dirty="0" sz="1200" spc="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среды</a:t>
            </a:r>
            <a:endParaRPr sz="1200">
              <a:latin typeface="Arial"/>
              <a:cs typeface="Arial"/>
            </a:endParaRPr>
          </a:p>
          <a:p>
            <a:pPr marL="5615940">
              <a:lnSpc>
                <a:spcPct val="100000"/>
              </a:lnSpc>
              <a:spcBef>
                <a:spcPts val="819"/>
              </a:spcBef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Адресован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всем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обучающимся,</a:t>
            </a:r>
            <a:r>
              <a:rPr dirty="0" sz="1000" spc="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педагогам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и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родителям.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Снижение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общего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уровня</a:t>
            </a:r>
            <a:endParaRPr sz="1000">
              <a:latin typeface="Arial"/>
              <a:cs typeface="Arial"/>
            </a:endParaRPr>
          </a:p>
          <a:p>
            <a:pPr marL="5615940">
              <a:lnSpc>
                <a:spcPct val="100000"/>
              </a:lnSpc>
              <a:spcBef>
                <a:spcPts val="135"/>
              </a:spcBef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тревожности,</a:t>
            </a:r>
            <a:r>
              <a:rPr dirty="0" sz="1000" spc="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восстановление</a:t>
            </a:r>
            <a:r>
              <a:rPr dirty="0" sz="1000" spc="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предсказуемости,</a:t>
            </a:r>
            <a:r>
              <a:rPr dirty="0" sz="1000" spc="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профилактика</a:t>
            </a:r>
            <a:r>
              <a:rPr dirty="0" sz="1000" spc="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выраженных</a:t>
            </a:r>
            <a:r>
              <a:rPr dirty="0" sz="1000" spc="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стрессовых</a:t>
            </a:r>
            <a:endParaRPr sz="1000">
              <a:latin typeface="Arial"/>
              <a:cs typeface="Arial"/>
            </a:endParaRPr>
          </a:p>
          <a:p>
            <a:pPr marL="5615940">
              <a:lnSpc>
                <a:spcPct val="100000"/>
              </a:lnSpc>
              <a:spcBef>
                <a:spcPts val="130"/>
              </a:spcBef>
            </a:pP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состояний.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42050" y="2863748"/>
            <a:ext cx="4154170" cy="70231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229"/>
              </a:spcBef>
              <a:buChar char="•"/>
              <a:tabLst>
                <a:tab pos="184785" algn="l"/>
              </a:tabLst>
            </a:pP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Психообразование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возможных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стрессовых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 реакциях</a:t>
            </a:r>
            <a:endParaRPr sz="10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spcBef>
                <a:spcPts val="135"/>
              </a:spcBef>
              <a:buChar char="•"/>
              <a:tabLst>
                <a:tab pos="184785" algn="l"/>
              </a:tabLst>
            </a:pP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Профилактика</a:t>
            </a:r>
            <a:r>
              <a:rPr dirty="0" sz="1000" spc="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тревожного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заражения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и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слухов</a:t>
            </a:r>
            <a:endParaRPr sz="10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spcBef>
                <a:spcPts val="130"/>
              </a:spcBef>
              <a:buChar char="•"/>
              <a:tabLst>
                <a:tab pos="184785" algn="l"/>
              </a:tabLst>
            </a:pP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Поддержание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понятного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учебного</a:t>
            </a:r>
            <a:r>
              <a:rPr dirty="0" sz="100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режима</a:t>
            </a:r>
            <a:endParaRPr sz="10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spcBef>
                <a:spcPts val="130"/>
              </a:spcBef>
              <a:buChar char="•"/>
              <a:tabLst>
                <a:tab pos="184785" algn="l"/>
              </a:tabLst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Формирование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 представления</a:t>
            </a:r>
            <a:r>
              <a:rPr dirty="0" sz="1000" spc="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способах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обращения</a:t>
            </a:r>
            <a:r>
              <a:rPr dirty="0" sz="10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за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помощью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12417" y="3919169"/>
            <a:ext cx="3083560" cy="74041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 marR="233045">
              <a:lnSpc>
                <a:spcPct val="100000"/>
              </a:lnSpc>
              <a:spcBef>
                <a:spcPts val="114"/>
              </a:spcBef>
            </a:pPr>
            <a:r>
              <a:rPr dirty="0" sz="1450" b="1">
                <a:solidFill>
                  <a:srgbClr val="1F1E1E"/>
                </a:solidFill>
                <a:latin typeface="Arial"/>
                <a:cs typeface="Arial"/>
              </a:rPr>
              <a:t>Целевая</a:t>
            </a:r>
            <a:r>
              <a:rPr dirty="0" sz="1450" spc="-25" b="1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1450" spc="-10" b="1">
                <a:solidFill>
                  <a:srgbClr val="1F1E1E"/>
                </a:solidFill>
                <a:latin typeface="Arial"/>
                <a:cs typeface="Arial"/>
              </a:rPr>
              <a:t>психологическая</a:t>
            </a:r>
            <a:endParaRPr sz="1450">
              <a:latin typeface="Arial"/>
              <a:cs typeface="Arial"/>
            </a:endParaRPr>
          </a:p>
          <a:p>
            <a:pPr algn="ctr" marR="232410">
              <a:lnSpc>
                <a:spcPct val="100000"/>
              </a:lnSpc>
              <a:spcBef>
                <a:spcPts val="100"/>
              </a:spcBef>
            </a:pPr>
            <a:r>
              <a:rPr dirty="0" sz="1450" spc="-10" b="1">
                <a:solidFill>
                  <a:srgbClr val="1F1E1E"/>
                </a:solidFill>
                <a:latin typeface="Arial"/>
                <a:cs typeface="Arial"/>
              </a:rPr>
              <a:t>помощь</a:t>
            </a: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для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детей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выраженными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стрессовыми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реакциями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42050" y="3679317"/>
            <a:ext cx="5080635" cy="634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Целевая</a:t>
            </a:r>
            <a:r>
              <a:rPr dirty="0" sz="1200" spc="-4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психологическая</a:t>
            </a:r>
            <a:r>
              <a:rPr dirty="0" sz="1200" spc="-5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помощь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11000"/>
              </a:lnSpc>
              <a:spcBef>
                <a:spcPts val="690"/>
              </a:spcBef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Для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обучающихся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 с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выраженными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стрессовыми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реакциями: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тревога,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нарушения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сна,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телесные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жалобы,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избегание,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снижение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учебной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включенности.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42050" y="4343171"/>
            <a:ext cx="3496310" cy="70294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229"/>
              </a:spcBef>
              <a:buChar char="•"/>
              <a:tabLst>
                <a:tab pos="184785" algn="l"/>
              </a:tabLst>
            </a:pP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Индивидуальное</a:t>
            </a:r>
            <a:r>
              <a:rPr dirty="0" sz="100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или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малогрупповое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 консультирование</a:t>
            </a:r>
            <a:endParaRPr sz="10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spcBef>
                <a:spcPts val="135"/>
              </a:spcBef>
              <a:buChar char="•"/>
              <a:tabLst>
                <a:tab pos="184785" algn="l"/>
              </a:tabLst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Стабилизация</a:t>
            </a:r>
            <a:r>
              <a:rPr dirty="0" sz="1000" spc="-6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эмоционального</a:t>
            </a:r>
            <a:r>
              <a:rPr dirty="0" sz="1000" spc="-7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состояния</a:t>
            </a:r>
            <a:endParaRPr sz="10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spcBef>
                <a:spcPts val="130"/>
              </a:spcBef>
              <a:buChar char="•"/>
              <a:tabLst>
                <a:tab pos="184785" algn="l"/>
              </a:tabLst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Работа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родителями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 по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поддержке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 ребенка</a:t>
            </a:r>
            <a:endParaRPr sz="10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spcBef>
                <a:spcPts val="135"/>
              </a:spcBef>
              <a:buChar char="•"/>
              <a:tabLst>
                <a:tab pos="184785" algn="l"/>
              </a:tabLst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Наблюдение</a:t>
            </a:r>
            <a:r>
              <a:rPr dirty="0" sz="10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за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состоянием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динамике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39264" y="5171995"/>
            <a:ext cx="2806065" cy="594995"/>
          </a:xfrm>
          <a:prstGeom prst="rect">
            <a:avLst/>
          </a:prstGeom>
        </p:spPr>
        <p:txBody>
          <a:bodyPr wrap="square" lIns="0" tIns="13208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40"/>
              </a:spcBef>
            </a:pPr>
            <a:r>
              <a:rPr dirty="0" sz="1400" spc="-10" b="1">
                <a:solidFill>
                  <a:srgbClr val="1F1E1E"/>
                </a:solidFill>
                <a:latin typeface="Arial"/>
                <a:cs typeface="Arial"/>
              </a:rPr>
              <a:t>Универсальная поддержка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для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всех</a:t>
            </a:r>
            <a:r>
              <a:rPr dirty="0" sz="100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обучающихся,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педагогов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и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родителей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42050" y="5158866"/>
            <a:ext cx="5243830" cy="803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Специализированная</a:t>
            </a:r>
            <a:r>
              <a:rPr dirty="0" sz="1200" spc="-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помощь</a:t>
            </a:r>
            <a:r>
              <a:rPr dirty="0" sz="1200" spc="1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и</a:t>
            </a:r>
            <a:r>
              <a:rPr dirty="0" sz="1200" spc="-1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маршрутизация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При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выявлении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обучающихся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группы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риска:</a:t>
            </a:r>
            <a:r>
              <a:rPr dirty="0" sz="100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суицидальные</a:t>
            </a:r>
            <a:r>
              <a:rPr dirty="0" sz="100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высказывания,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11000"/>
              </a:lnSpc>
            </a:pP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самоповреждающее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поведение,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выраженные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панические</a:t>
            </a:r>
            <a:r>
              <a:rPr dirty="0" sz="10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реакции,</a:t>
            </a:r>
            <a:r>
              <a:rPr dirty="0" sz="100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стойкая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бессонница,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резкое</a:t>
            </a:r>
            <a:r>
              <a:rPr dirty="0" sz="100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избегание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школы.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42050" y="5982734"/>
            <a:ext cx="5130165" cy="70358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235"/>
              </a:spcBef>
              <a:buChar char="•"/>
              <a:tabLst>
                <a:tab pos="184785" algn="l"/>
              </a:tabLst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Углубленная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оценка</a:t>
            </a:r>
            <a:r>
              <a:rPr dirty="0" sz="1000" spc="-7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состояния</a:t>
            </a:r>
            <a:r>
              <a:rPr dirty="0" sz="100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обучающегося</a:t>
            </a:r>
            <a:endParaRPr sz="10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spcBef>
                <a:spcPts val="135"/>
              </a:spcBef>
              <a:buChar char="•"/>
              <a:tabLst>
                <a:tab pos="184785" algn="l"/>
              </a:tabLst>
            </a:pP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Взаимодействие</a:t>
            </a:r>
            <a:r>
              <a:rPr dirty="0" sz="1000" spc="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</a:t>
            </a:r>
            <a:r>
              <a:rPr dirty="0" sz="10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администрацией</a:t>
            </a:r>
            <a:r>
              <a:rPr dirty="0" sz="1000" spc="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 пределах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компетенции</a:t>
            </a:r>
            <a:endParaRPr sz="1000">
              <a:latin typeface="Arial"/>
              <a:cs typeface="Arial"/>
            </a:endParaRPr>
          </a:p>
          <a:p>
            <a:pPr marL="184785" marR="5080" indent="-172720">
              <a:lnSpc>
                <a:spcPct val="111000"/>
              </a:lnSpc>
              <a:buChar char="•"/>
              <a:tabLst>
                <a:tab pos="184785" algn="l"/>
              </a:tabLst>
            </a:pP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Направление</a:t>
            </a:r>
            <a:r>
              <a:rPr dirty="0" sz="1000" spc="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к</a:t>
            </a:r>
            <a:r>
              <a:rPr dirty="0" sz="1000" spc="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специализированной</a:t>
            </a:r>
            <a:r>
              <a:rPr dirty="0" sz="1000" spc="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психологической,</a:t>
            </a:r>
            <a:r>
              <a:rPr dirty="0" sz="1000" spc="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медицинской</a:t>
            </a:r>
            <a:r>
              <a:rPr dirty="0" sz="1000" spc="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или</a:t>
            </a:r>
            <a:r>
              <a:rPr dirty="0" sz="1000" spc="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кризисной помощи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19432" y="6336169"/>
              <a:ext cx="119640" cy="1861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8657" y="424053"/>
            <a:ext cx="8828405" cy="772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Действия</a:t>
            </a:r>
            <a:r>
              <a:rPr dirty="0" sz="2400" spc="-120"/>
              <a:t> </a:t>
            </a:r>
            <a:r>
              <a:rPr dirty="0" sz="2400"/>
              <a:t>образовательной</a:t>
            </a:r>
            <a:r>
              <a:rPr dirty="0" sz="2400" spc="-110"/>
              <a:t> </a:t>
            </a:r>
            <a:r>
              <a:rPr dirty="0" sz="2400" spc="-10"/>
              <a:t>организации</a:t>
            </a:r>
            <a:endParaRPr sz="2400"/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400"/>
              <a:t>сразу</a:t>
            </a:r>
            <a:r>
              <a:rPr dirty="0" sz="2400" spc="-75"/>
              <a:t> </a:t>
            </a:r>
            <a:r>
              <a:rPr dirty="0" sz="2400"/>
              <a:t>после</a:t>
            </a:r>
            <a:r>
              <a:rPr dirty="0" sz="2400" spc="-60"/>
              <a:t> </a:t>
            </a:r>
            <a:r>
              <a:rPr dirty="0" sz="2400"/>
              <a:t>атаки</a:t>
            </a:r>
            <a:r>
              <a:rPr dirty="0" sz="2400" spc="-60"/>
              <a:t> </a:t>
            </a:r>
            <a:r>
              <a:rPr dirty="0" sz="2400"/>
              <a:t>БПЛА:</a:t>
            </a:r>
            <a:r>
              <a:rPr dirty="0" sz="2400" spc="-95"/>
              <a:t> </a:t>
            </a:r>
            <a:r>
              <a:rPr dirty="0" sz="2400"/>
              <a:t>психологический</a:t>
            </a:r>
            <a:r>
              <a:rPr dirty="0" sz="2400" spc="-15"/>
              <a:t> </a:t>
            </a:r>
            <a:r>
              <a:rPr dirty="0" sz="2400" spc="-10"/>
              <a:t>аспект</a:t>
            </a:r>
            <a:endParaRPr sz="2400"/>
          </a:p>
        </p:txBody>
      </p:sp>
      <p:grpSp>
        <p:nvGrpSpPr>
          <p:cNvPr id="38" name="object 38"/>
          <p:cNvGrpSpPr/>
          <p:nvPr/>
        </p:nvGrpSpPr>
        <p:grpSpPr>
          <a:xfrm>
            <a:off x="9569195" y="298704"/>
            <a:ext cx="1283335" cy="655320"/>
            <a:chOff x="9569195" y="298704"/>
            <a:chExt cx="1283335" cy="655320"/>
          </a:xfrm>
        </p:grpSpPr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45851" y="312420"/>
              <a:ext cx="606551" cy="62788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69195" y="298704"/>
              <a:ext cx="670559" cy="65532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620013" y="2343657"/>
            <a:ext cx="266065" cy="264160"/>
            <a:chOff x="620013" y="2343657"/>
            <a:chExt cx="266065" cy="264160"/>
          </a:xfrm>
        </p:grpSpPr>
        <p:sp>
          <p:nvSpPr>
            <p:cNvPr id="7" name="object 7"/>
            <p:cNvSpPr/>
            <p:nvPr/>
          </p:nvSpPr>
          <p:spPr>
            <a:xfrm>
              <a:off x="622553" y="2346197"/>
              <a:ext cx="260985" cy="259079"/>
            </a:xfrm>
            <a:custGeom>
              <a:avLst/>
              <a:gdLst/>
              <a:ahLst/>
              <a:cxnLst/>
              <a:rect l="l" t="t" r="r" b="b"/>
              <a:pathLst>
                <a:path w="260984" h="259080">
                  <a:moveTo>
                    <a:pt x="212229" y="0"/>
                  </a:moveTo>
                  <a:lnTo>
                    <a:pt x="48374" y="0"/>
                  </a:lnTo>
                  <a:lnTo>
                    <a:pt x="29542" y="3810"/>
                  </a:lnTo>
                  <a:lnTo>
                    <a:pt x="14166" y="14192"/>
                  </a:lnTo>
                  <a:lnTo>
                    <a:pt x="3800" y="29575"/>
                  </a:lnTo>
                  <a:lnTo>
                    <a:pt x="0" y="48387"/>
                  </a:lnTo>
                  <a:lnTo>
                    <a:pt x="0" y="210692"/>
                  </a:lnTo>
                  <a:lnTo>
                    <a:pt x="3800" y="229504"/>
                  </a:lnTo>
                  <a:lnTo>
                    <a:pt x="14166" y="244887"/>
                  </a:lnTo>
                  <a:lnTo>
                    <a:pt x="29542" y="255269"/>
                  </a:lnTo>
                  <a:lnTo>
                    <a:pt x="48374" y="259079"/>
                  </a:lnTo>
                  <a:lnTo>
                    <a:pt x="212229" y="259079"/>
                  </a:lnTo>
                  <a:lnTo>
                    <a:pt x="231061" y="255269"/>
                  </a:lnTo>
                  <a:lnTo>
                    <a:pt x="246437" y="244887"/>
                  </a:lnTo>
                  <a:lnTo>
                    <a:pt x="256803" y="229504"/>
                  </a:lnTo>
                  <a:lnTo>
                    <a:pt x="260604" y="210692"/>
                  </a:lnTo>
                  <a:lnTo>
                    <a:pt x="260604" y="48387"/>
                  </a:lnTo>
                  <a:lnTo>
                    <a:pt x="256803" y="29575"/>
                  </a:lnTo>
                  <a:lnTo>
                    <a:pt x="246437" y="14192"/>
                  </a:lnTo>
                  <a:lnTo>
                    <a:pt x="231061" y="3810"/>
                  </a:lnTo>
                  <a:lnTo>
                    <a:pt x="212229" y="0"/>
                  </a:lnTo>
                  <a:close/>
                </a:path>
              </a:pathLst>
            </a:custGeom>
            <a:solidFill>
              <a:srgbClr val="D4DC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22553" y="2346197"/>
              <a:ext cx="260985" cy="259079"/>
            </a:xfrm>
            <a:custGeom>
              <a:avLst/>
              <a:gdLst/>
              <a:ahLst/>
              <a:cxnLst/>
              <a:rect l="l" t="t" r="r" b="b"/>
              <a:pathLst>
                <a:path w="260984" h="259080">
                  <a:moveTo>
                    <a:pt x="0" y="48387"/>
                  </a:moveTo>
                  <a:lnTo>
                    <a:pt x="3800" y="29575"/>
                  </a:lnTo>
                  <a:lnTo>
                    <a:pt x="14166" y="14192"/>
                  </a:lnTo>
                  <a:lnTo>
                    <a:pt x="29542" y="3810"/>
                  </a:lnTo>
                  <a:lnTo>
                    <a:pt x="48374" y="0"/>
                  </a:lnTo>
                  <a:lnTo>
                    <a:pt x="212229" y="0"/>
                  </a:lnTo>
                  <a:lnTo>
                    <a:pt x="231061" y="3810"/>
                  </a:lnTo>
                  <a:lnTo>
                    <a:pt x="246437" y="14192"/>
                  </a:lnTo>
                  <a:lnTo>
                    <a:pt x="256803" y="29575"/>
                  </a:lnTo>
                  <a:lnTo>
                    <a:pt x="260604" y="48387"/>
                  </a:lnTo>
                  <a:lnTo>
                    <a:pt x="260604" y="210692"/>
                  </a:lnTo>
                  <a:lnTo>
                    <a:pt x="256803" y="229504"/>
                  </a:lnTo>
                  <a:lnTo>
                    <a:pt x="246437" y="244887"/>
                  </a:lnTo>
                  <a:lnTo>
                    <a:pt x="231061" y="255269"/>
                  </a:lnTo>
                  <a:lnTo>
                    <a:pt x="212229" y="259079"/>
                  </a:lnTo>
                  <a:lnTo>
                    <a:pt x="48374" y="259079"/>
                  </a:lnTo>
                  <a:lnTo>
                    <a:pt x="29542" y="255269"/>
                  </a:lnTo>
                  <a:lnTo>
                    <a:pt x="14166" y="244887"/>
                  </a:lnTo>
                  <a:lnTo>
                    <a:pt x="3800" y="229504"/>
                  </a:lnTo>
                  <a:lnTo>
                    <a:pt x="0" y="210692"/>
                  </a:lnTo>
                  <a:lnTo>
                    <a:pt x="0" y="48387"/>
                  </a:lnTo>
                  <a:close/>
                </a:path>
              </a:pathLst>
            </a:custGeom>
            <a:ln w="4572">
              <a:solidFill>
                <a:srgbClr val="BAC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89863" y="2349754"/>
            <a:ext cx="1250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0">
                <a:solidFill>
                  <a:srgbClr val="3A3535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9396" y="1296091"/>
            <a:ext cx="11033125" cy="121412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41910">
              <a:lnSpc>
                <a:spcPct val="100000"/>
              </a:lnSpc>
              <a:spcBef>
                <a:spcPts val="215"/>
              </a:spcBef>
            </a:pPr>
            <a:r>
              <a:rPr dirty="0" sz="1100">
                <a:latin typeface="Arial"/>
                <a:cs typeface="Arial"/>
              </a:rPr>
              <a:t>Сразу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после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атаки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БПЛА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или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сообщения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произошедшем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образовательной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организации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важно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действовать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только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организационной,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но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психолого-</a:t>
            </a:r>
            <a:endParaRPr sz="1100">
              <a:latin typeface="Arial"/>
              <a:cs typeface="Arial"/>
            </a:endParaRPr>
          </a:p>
          <a:p>
            <a:pPr marL="41910">
              <a:lnSpc>
                <a:spcPct val="100000"/>
              </a:lnSpc>
              <a:spcBef>
                <a:spcPts val="120"/>
              </a:spcBef>
            </a:pPr>
            <a:r>
              <a:rPr dirty="0" sz="1100">
                <a:latin typeface="Arial"/>
                <a:cs typeface="Arial"/>
              </a:rPr>
              <a:t>педагогической</a:t>
            </a:r>
            <a:r>
              <a:rPr dirty="0" sz="1100" spc="-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логике.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Психологическая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задача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этого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периода: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снизить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эмоциональную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дезорганизацию,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восстановить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управляемость</a:t>
            </a:r>
            <a:r>
              <a:rPr dirty="0" sz="1100" spc="-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среды</a:t>
            </a:r>
            <a:r>
              <a:rPr dirty="0" sz="1100" spc="-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выявить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обучающихся,</a:t>
            </a:r>
            <a:endParaRPr sz="1100">
              <a:latin typeface="Arial"/>
              <a:cs typeface="Arial"/>
            </a:endParaRPr>
          </a:p>
          <a:p>
            <a:pPr marL="4191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latin typeface="Arial"/>
                <a:cs typeface="Arial"/>
              </a:rPr>
              <a:t>которым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необходима</a:t>
            </a:r>
            <a:r>
              <a:rPr dirty="0" sz="1100" spc="-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дополнительная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помощь.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dirty="0" sz="1850" b="1">
                <a:solidFill>
                  <a:srgbClr val="1A306B"/>
                </a:solidFill>
                <a:latin typeface="Arial"/>
                <a:cs typeface="Arial"/>
              </a:rPr>
              <a:t>Приоритетные</a:t>
            </a:r>
            <a:r>
              <a:rPr dirty="0" sz="1850" spc="2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850" spc="-10" b="1">
                <a:solidFill>
                  <a:srgbClr val="1A306B"/>
                </a:solidFill>
                <a:latin typeface="Arial"/>
                <a:cs typeface="Arial"/>
              </a:rPr>
              <a:t>действия</a:t>
            </a:r>
            <a:endParaRPr sz="1850">
              <a:latin typeface="Arial"/>
              <a:cs typeface="Arial"/>
            </a:endParaRPr>
          </a:p>
          <a:p>
            <a:pPr marL="346075">
              <a:lnSpc>
                <a:spcPct val="100000"/>
              </a:lnSpc>
              <a:spcBef>
                <a:spcPts val="420"/>
              </a:spcBef>
            </a:pPr>
            <a:r>
              <a:rPr dirty="0" sz="1600" spc="-10">
                <a:solidFill>
                  <a:srgbClr val="3A3535"/>
                </a:solidFill>
                <a:latin typeface="Arial"/>
                <a:cs typeface="Arial"/>
              </a:rPr>
              <a:t>Обеспечить</a:t>
            </a:r>
            <a:r>
              <a:rPr dirty="0" sz="16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спокойную,</a:t>
            </a:r>
            <a:r>
              <a:rPr dirty="0" sz="16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3A3535"/>
                </a:solidFill>
                <a:latin typeface="Arial"/>
                <a:cs typeface="Arial"/>
              </a:rPr>
              <a:t>согласованную</a:t>
            </a:r>
            <a:r>
              <a:rPr dirty="0" sz="16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позицию</a:t>
            </a:r>
            <a:r>
              <a:rPr dirty="0" sz="16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3A3535"/>
                </a:solidFill>
                <a:latin typeface="Arial"/>
                <a:cs typeface="Arial"/>
              </a:rPr>
              <a:t>взрослых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3152" y="2484882"/>
            <a:ext cx="587819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допускать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хаотичного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обсуждения,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слухов</a:t>
            </a:r>
            <a:r>
              <a:rPr dirty="0" sz="105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и</a:t>
            </a:r>
            <a:r>
              <a:rPr dirty="0" sz="105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эмоционально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перегруженных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комментариев.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20013" y="2916682"/>
            <a:ext cx="266065" cy="264160"/>
            <a:chOff x="620013" y="2916682"/>
            <a:chExt cx="266065" cy="264160"/>
          </a:xfrm>
        </p:grpSpPr>
        <p:sp>
          <p:nvSpPr>
            <p:cNvPr id="13" name="object 13"/>
            <p:cNvSpPr/>
            <p:nvPr/>
          </p:nvSpPr>
          <p:spPr>
            <a:xfrm>
              <a:off x="622553" y="2919222"/>
              <a:ext cx="260985" cy="259079"/>
            </a:xfrm>
            <a:custGeom>
              <a:avLst/>
              <a:gdLst/>
              <a:ahLst/>
              <a:cxnLst/>
              <a:rect l="l" t="t" r="r" b="b"/>
              <a:pathLst>
                <a:path w="260984" h="259080">
                  <a:moveTo>
                    <a:pt x="212229" y="0"/>
                  </a:moveTo>
                  <a:lnTo>
                    <a:pt x="48374" y="0"/>
                  </a:lnTo>
                  <a:lnTo>
                    <a:pt x="29542" y="3810"/>
                  </a:lnTo>
                  <a:lnTo>
                    <a:pt x="14166" y="14192"/>
                  </a:lnTo>
                  <a:lnTo>
                    <a:pt x="3800" y="29575"/>
                  </a:lnTo>
                  <a:lnTo>
                    <a:pt x="0" y="48387"/>
                  </a:lnTo>
                  <a:lnTo>
                    <a:pt x="0" y="210692"/>
                  </a:lnTo>
                  <a:lnTo>
                    <a:pt x="3800" y="229504"/>
                  </a:lnTo>
                  <a:lnTo>
                    <a:pt x="14166" y="244887"/>
                  </a:lnTo>
                  <a:lnTo>
                    <a:pt x="29542" y="255269"/>
                  </a:lnTo>
                  <a:lnTo>
                    <a:pt x="48374" y="259079"/>
                  </a:lnTo>
                  <a:lnTo>
                    <a:pt x="212229" y="259079"/>
                  </a:lnTo>
                  <a:lnTo>
                    <a:pt x="231061" y="255269"/>
                  </a:lnTo>
                  <a:lnTo>
                    <a:pt x="246437" y="244887"/>
                  </a:lnTo>
                  <a:lnTo>
                    <a:pt x="256803" y="229504"/>
                  </a:lnTo>
                  <a:lnTo>
                    <a:pt x="260604" y="210692"/>
                  </a:lnTo>
                  <a:lnTo>
                    <a:pt x="260604" y="48387"/>
                  </a:lnTo>
                  <a:lnTo>
                    <a:pt x="256803" y="29575"/>
                  </a:lnTo>
                  <a:lnTo>
                    <a:pt x="246437" y="14192"/>
                  </a:lnTo>
                  <a:lnTo>
                    <a:pt x="231061" y="3810"/>
                  </a:lnTo>
                  <a:lnTo>
                    <a:pt x="212229" y="0"/>
                  </a:lnTo>
                  <a:close/>
                </a:path>
              </a:pathLst>
            </a:custGeom>
            <a:solidFill>
              <a:srgbClr val="D4DC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22553" y="2919222"/>
              <a:ext cx="260985" cy="259079"/>
            </a:xfrm>
            <a:custGeom>
              <a:avLst/>
              <a:gdLst/>
              <a:ahLst/>
              <a:cxnLst/>
              <a:rect l="l" t="t" r="r" b="b"/>
              <a:pathLst>
                <a:path w="260984" h="259080">
                  <a:moveTo>
                    <a:pt x="0" y="48387"/>
                  </a:moveTo>
                  <a:lnTo>
                    <a:pt x="3800" y="29575"/>
                  </a:lnTo>
                  <a:lnTo>
                    <a:pt x="14166" y="14192"/>
                  </a:lnTo>
                  <a:lnTo>
                    <a:pt x="29542" y="3810"/>
                  </a:lnTo>
                  <a:lnTo>
                    <a:pt x="48374" y="0"/>
                  </a:lnTo>
                  <a:lnTo>
                    <a:pt x="212229" y="0"/>
                  </a:lnTo>
                  <a:lnTo>
                    <a:pt x="231061" y="3810"/>
                  </a:lnTo>
                  <a:lnTo>
                    <a:pt x="246437" y="14192"/>
                  </a:lnTo>
                  <a:lnTo>
                    <a:pt x="256803" y="29575"/>
                  </a:lnTo>
                  <a:lnTo>
                    <a:pt x="260604" y="48387"/>
                  </a:lnTo>
                  <a:lnTo>
                    <a:pt x="260604" y="210692"/>
                  </a:lnTo>
                  <a:lnTo>
                    <a:pt x="256803" y="229504"/>
                  </a:lnTo>
                  <a:lnTo>
                    <a:pt x="246437" y="244887"/>
                  </a:lnTo>
                  <a:lnTo>
                    <a:pt x="231061" y="255269"/>
                  </a:lnTo>
                  <a:lnTo>
                    <a:pt x="212229" y="259079"/>
                  </a:lnTo>
                  <a:lnTo>
                    <a:pt x="48374" y="259079"/>
                  </a:lnTo>
                  <a:lnTo>
                    <a:pt x="29542" y="255269"/>
                  </a:lnTo>
                  <a:lnTo>
                    <a:pt x="14166" y="244887"/>
                  </a:lnTo>
                  <a:lnTo>
                    <a:pt x="3800" y="229504"/>
                  </a:lnTo>
                  <a:lnTo>
                    <a:pt x="0" y="210692"/>
                  </a:lnTo>
                  <a:lnTo>
                    <a:pt x="0" y="48387"/>
                  </a:lnTo>
                  <a:close/>
                </a:path>
              </a:pathLst>
            </a:custGeom>
            <a:ln w="4572">
              <a:solidFill>
                <a:srgbClr val="BAC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689863" y="2923158"/>
            <a:ext cx="1250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0">
                <a:solidFill>
                  <a:srgbClr val="3A3535"/>
                </a:solidFill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3152" y="2814269"/>
            <a:ext cx="6377305" cy="430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Дать</a:t>
            </a:r>
            <a:r>
              <a:rPr dirty="0" sz="1600" spc="-6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обучающимся</a:t>
            </a:r>
            <a:r>
              <a:rPr dirty="0" sz="16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короткую</a:t>
            </a:r>
            <a:r>
              <a:rPr dirty="0" sz="16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и</a:t>
            </a:r>
            <a:r>
              <a:rPr dirty="0" sz="1600" spc="-6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нейтральную</a:t>
            </a:r>
            <a:r>
              <a:rPr dirty="0" sz="16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рамку</a:t>
            </a:r>
            <a:r>
              <a:rPr dirty="0" sz="160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3A3535"/>
                </a:solidFill>
                <a:latin typeface="Arial"/>
                <a:cs typeface="Arial"/>
              </a:rPr>
              <a:t>происходящего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Без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пугающих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деталей.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20013" y="3489705"/>
            <a:ext cx="266065" cy="264160"/>
            <a:chOff x="620013" y="3489705"/>
            <a:chExt cx="266065" cy="264160"/>
          </a:xfrm>
        </p:grpSpPr>
        <p:sp>
          <p:nvSpPr>
            <p:cNvPr id="18" name="object 18"/>
            <p:cNvSpPr/>
            <p:nvPr/>
          </p:nvSpPr>
          <p:spPr>
            <a:xfrm>
              <a:off x="622553" y="3492245"/>
              <a:ext cx="260985" cy="259079"/>
            </a:xfrm>
            <a:custGeom>
              <a:avLst/>
              <a:gdLst/>
              <a:ahLst/>
              <a:cxnLst/>
              <a:rect l="l" t="t" r="r" b="b"/>
              <a:pathLst>
                <a:path w="260984" h="259079">
                  <a:moveTo>
                    <a:pt x="212229" y="0"/>
                  </a:moveTo>
                  <a:lnTo>
                    <a:pt x="48374" y="0"/>
                  </a:lnTo>
                  <a:lnTo>
                    <a:pt x="29542" y="3810"/>
                  </a:lnTo>
                  <a:lnTo>
                    <a:pt x="14166" y="14192"/>
                  </a:lnTo>
                  <a:lnTo>
                    <a:pt x="3800" y="29575"/>
                  </a:lnTo>
                  <a:lnTo>
                    <a:pt x="0" y="48387"/>
                  </a:lnTo>
                  <a:lnTo>
                    <a:pt x="0" y="210692"/>
                  </a:lnTo>
                  <a:lnTo>
                    <a:pt x="3800" y="229504"/>
                  </a:lnTo>
                  <a:lnTo>
                    <a:pt x="14166" y="244887"/>
                  </a:lnTo>
                  <a:lnTo>
                    <a:pt x="29542" y="255269"/>
                  </a:lnTo>
                  <a:lnTo>
                    <a:pt x="48374" y="259079"/>
                  </a:lnTo>
                  <a:lnTo>
                    <a:pt x="212229" y="259079"/>
                  </a:lnTo>
                  <a:lnTo>
                    <a:pt x="231061" y="255269"/>
                  </a:lnTo>
                  <a:lnTo>
                    <a:pt x="246437" y="244887"/>
                  </a:lnTo>
                  <a:lnTo>
                    <a:pt x="256803" y="229504"/>
                  </a:lnTo>
                  <a:lnTo>
                    <a:pt x="260604" y="210692"/>
                  </a:lnTo>
                  <a:lnTo>
                    <a:pt x="260604" y="48387"/>
                  </a:lnTo>
                  <a:lnTo>
                    <a:pt x="256803" y="29575"/>
                  </a:lnTo>
                  <a:lnTo>
                    <a:pt x="246437" y="14192"/>
                  </a:lnTo>
                  <a:lnTo>
                    <a:pt x="231061" y="3810"/>
                  </a:lnTo>
                  <a:lnTo>
                    <a:pt x="212229" y="0"/>
                  </a:lnTo>
                  <a:close/>
                </a:path>
              </a:pathLst>
            </a:custGeom>
            <a:solidFill>
              <a:srgbClr val="D4DC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22553" y="3492245"/>
              <a:ext cx="260985" cy="259079"/>
            </a:xfrm>
            <a:custGeom>
              <a:avLst/>
              <a:gdLst/>
              <a:ahLst/>
              <a:cxnLst/>
              <a:rect l="l" t="t" r="r" b="b"/>
              <a:pathLst>
                <a:path w="260984" h="259079">
                  <a:moveTo>
                    <a:pt x="0" y="48387"/>
                  </a:moveTo>
                  <a:lnTo>
                    <a:pt x="3800" y="29575"/>
                  </a:lnTo>
                  <a:lnTo>
                    <a:pt x="14166" y="14192"/>
                  </a:lnTo>
                  <a:lnTo>
                    <a:pt x="29542" y="3810"/>
                  </a:lnTo>
                  <a:lnTo>
                    <a:pt x="48374" y="0"/>
                  </a:lnTo>
                  <a:lnTo>
                    <a:pt x="212229" y="0"/>
                  </a:lnTo>
                  <a:lnTo>
                    <a:pt x="231061" y="3810"/>
                  </a:lnTo>
                  <a:lnTo>
                    <a:pt x="246437" y="14192"/>
                  </a:lnTo>
                  <a:lnTo>
                    <a:pt x="256803" y="29575"/>
                  </a:lnTo>
                  <a:lnTo>
                    <a:pt x="260604" y="48387"/>
                  </a:lnTo>
                  <a:lnTo>
                    <a:pt x="260604" y="210692"/>
                  </a:lnTo>
                  <a:lnTo>
                    <a:pt x="256803" y="229504"/>
                  </a:lnTo>
                  <a:lnTo>
                    <a:pt x="246437" y="244887"/>
                  </a:lnTo>
                  <a:lnTo>
                    <a:pt x="231061" y="255269"/>
                  </a:lnTo>
                  <a:lnTo>
                    <a:pt x="212229" y="259079"/>
                  </a:lnTo>
                  <a:lnTo>
                    <a:pt x="48374" y="259079"/>
                  </a:lnTo>
                  <a:lnTo>
                    <a:pt x="29542" y="255269"/>
                  </a:lnTo>
                  <a:lnTo>
                    <a:pt x="14166" y="244887"/>
                  </a:lnTo>
                  <a:lnTo>
                    <a:pt x="3800" y="229504"/>
                  </a:lnTo>
                  <a:lnTo>
                    <a:pt x="0" y="210692"/>
                  </a:lnTo>
                  <a:lnTo>
                    <a:pt x="0" y="48387"/>
                  </a:lnTo>
                  <a:close/>
                </a:path>
              </a:pathLst>
            </a:custGeom>
            <a:ln w="4572">
              <a:solidFill>
                <a:srgbClr val="BAC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689863" y="3496436"/>
            <a:ext cx="1250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0">
                <a:solidFill>
                  <a:srgbClr val="3A3535"/>
                </a:solidFill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3152" y="3387979"/>
            <a:ext cx="6574155" cy="4298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3A3535"/>
                </a:solidFill>
                <a:latin typeface="Arial"/>
                <a:cs typeface="Arial"/>
              </a:rPr>
              <a:t>Организовать</a:t>
            </a:r>
            <a:r>
              <a:rPr dirty="0" sz="16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3A3535"/>
                </a:solidFill>
                <a:latin typeface="Arial"/>
                <a:cs typeface="Arial"/>
              </a:rPr>
              <a:t>наблюдение</a:t>
            </a:r>
            <a:r>
              <a:rPr dirty="0" sz="16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за</a:t>
            </a:r>
            <a:r>
              <a:rPr dirty="0" sz="1600" spc="-6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состоянием</a:t>
            </a:r>
            <a:r>
              <a:rPr dirty="0" sz="1600" spc="-6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3A3535"/>
                </a:solidFill>
                <a:latin typeface="Arial"/>
                <a:cs typeface="Arial"/>
              </a:rPr>
              <a:t>детей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Плач,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паника,</a:t>
            </a:r>
            <a:r>
              <a:rPr dirty="0" sz="105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оцепенение,</a:t>
            </a:r>
            <a:r>
              <a:rPr dirty="0" sz="1050" spc="-6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агрессия,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отказ</a:t>
            </a:r>
            <a:r>
              <a:rPr dirty="0" sz="105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от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контакта,</a:t>
            </a:r>
            <a:r>
              <a:rPr dirty="0" sz="105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телесные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жалобы,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резкое</a:t>
            </a:r>
            <a:r>
              <a:rPr dirty="0" sz="105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ухудшение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поведения.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20013" y="4062729"/>
            <a:ext cx="266065" cy="264160"/>
            <a:chOff x="620013" y="4062729"/>
            <a:chExt cx="266065" cy="264160"/>
          </a:xfrm>
        </p:grpSpPr>
        <p:sp>
          <p:nvSpPr>
            <p:cNvPr id="23" name="object 23"/>
            <p:cNvSpPr/>
            <p:nvPr/>
          </p:nvSpPr>
          <p:spPr>
            <a:xfrm>
              <a:off x="622553" y="4065269"/>
              <a:ext cx="260985" cy="259079"/>
            </a:xfrm>
            <a:custGeom>
              <a:avLst/>
              <a:gdLst/>
              <a:ahLst/>
              <a:cxnLst/>
              <a:rect l="l" t="t" r="r" b="b"/>
              <a:pathLst>
                <a:path w="260984" h="259079">
                  <a:moveTo>
                    <a:pt x="212229" y="0"/>
                  </a:moveTo>
                  <a:lnTo>
                    <a:pt x="48374" y="0"/>
                  </a:lnTo>
                  <a:lnTo>
                    <a:pt x="29542" y="3809"/>
                  </a:lnTo>
                  <a:lnTo>
                    <a:pt x="14166" y="14192"/>
                  </a:lnTo>
                  <a:lnTo>
                    <a:pt x="3800" y="29575"/>
                  </a:lnTo>
                  <a:lnTo>
                    <a:pt x="0" y="48386"/>
                  </a:lnTo>
                  <a:lnTo>
                    <a:pt x="0" y="210692"/>
                  </a:lnTo>
                  <a:lnTo>
                    <a:pt x="3800" y="229504"/>
                  </a:lnTo>
                  <a:lnTo>
                    <a:pt x="14166" y="244887"/>
                  </a:lnTo>
                  <a:lnTo>
                    <a:pt x="29542" y="255269"/>
                  </a:lnTo>
                  <a:lnTo>
                    <a:pt x="48374" y="259079"/>
                  </a:lnTo>
                  <a:lnTo>
                    <a:pt x="212229" y="259079"/>
                  </a:lnTo>
                  <a:lnTo>
                    <a:pt x="231061" y="255269"/>
                  </a:lnTo>
                  <a:lnTo>
                    <a:pt x="246437" y="244887"/>
                  </a:lnTo>
                  <a:lnTo>
                    <a:pt x="256803" y="229504"/>
                  </a:lnTo>
                  <a:lnTo>
                    <a:pt x="260604" y="210692"/>
                  </a:lnTo>
                  <a:lnTo>
                    <a:pt x="260604" y="48386"/>
                  </a:lnTo>
                  <a:lnTo>
                    <a:pt x="256803" y="29575"/>
                  </a:lnTo>
                  <a:lnTo>
                    <a:pt x="246437" y="14192"/>
                  </a:lnTo>
                  <a:lnTo>
                    <a:pt x="231061" y="3809"/>
                  </a:lnTo>
                  <a:lnTo>
                    <a:pt x="212229" y="0"/>
                  </a:lnTo>
                  <a:close/>
                </a:path>
              </a:pathLst>
            </a:custGeom>
            <a:solidFill>
              <a:srgbClr val="D4DC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22553" y="4065269"/>
              <a:ext cx="260985" cy="259079"/>
            </a:xfrm>
            <a:custGeom>
              <a:avLst/>
              <a:gdLst/>
              <a:ahLst/>
              <a:cxnLst/>
              <a:rect l="l" t="t" r="r" b="b"/>
              <a:pathLst>
                <a:path w="260984" h="259079">
                  <a:moveTo>
                    <a:pt x="0" y="48386"/>
                  </a:moveTo>
                  <a:lnTo>
                    <a:pt x="3800" y="29575"/>
                  </a:lnTo>
                  <a:lnTo>
                    <a:pt x="14166" y="14192"/>
                  </a:lnTo>
                  <a:lnTo>
                    <a:pt x="29542" y="3809"/>
                  </a:lnTo>
                  <a:lnTo>
                    <a:pt x="48374" y="0"/>
                  </a:lnTo>
                  <a:lnTo>
                    <a:pt x="212229" y="0"/>
                  </a:lnTo>
                  <a:lnTo>
                    <a:pt x="231061" y="3809"/>
                  </a:lnTo>
                  <a:lnTo>
                    <a:pt x="246437" y="14192"/>
                  </a:lnTo>
                  <a:lnTo>
                    <a:pt x="256803" y="29575"/>
                  </a:lnTo>
                  <a:lnTo>
                    <a:pt x="260604" y="48386"/>
                  </a:lnTo>
                  <a:lnTo>
                    <a:pt x="260604" y="210692"/>
                  </a:lnTo>
                  <a:lnTo>
                    <a:pt x="256803" y="229504"/>
                  </a:lnTo>
                  <a:lnTo>
                    <a:pt x="246437" y="244887"/>
                  </a:lnTo>
                  <a:lnTo>
                    <a:pt x="231061" y="255269"/>
                  </a:lnTo>
                  <a:lnTo>
                    <a:pt x="212229" y="259079"/>
                  </a:lnTo>
                  <a:lnTo>
                    <a:pt x="48374" y="259079"/>
                  </a:lnTo>
                  <a:lnTo>
                    <a:pt x="29542" y="255269"/>
                  </a:lnTo>
                  <a:lnTo>
                    <a:pt x="14166" y="244887"/>
                  </a:lnTo>
                  <a:lnTo>
                    <a:pt x="3800" y="229504"/>
                  </a:lnTo>
                  <a:lnTo>
                    <a:pt x="0" y="210692"/>
                  </a:lnTo>
                  <a:lnTo>
                    <a:pt x="0" y="48386"/>
                  </a:lnTo>
                  <a:close/>
                </a:path>
              </a:pathLst>
            </a:custGeom>
            <a:ln w="4572">
              <a:solidFill>
                <a:srgbClr val="BAC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689863" y="4069841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>
                <a:solidFill>
                  <a:srgbClr val="3A3535"/>
                </a:solidFill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3152" y="3961257"/>
            <a:ext cx="7642859" cy="430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Выделить</a:t>
            </a:r>
            <a:r>
              <a:rPr dirty="0" sz="1600" spc="-8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3A3535"/>
                </a:solidFill>
                <a:latin typeface="Arial"/>
                <a:cs typeface="Arial"/>
              </a:rPr>
              <a:t>обучающихся,</a:t>
            </a:r>
            <a:r>
              <a:rPr dirty="0" sz="16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которым</a:t>
            </a:r>
            <a:r>
              <a:rPr dirty="0" sz="1600" spc="-9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нужна</a:t>
            </a:r>
            <a:r>
              <a:rPr dirty="0" sz="16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первичная</a:t>
            </a:r>
            <a:r>
              <a:rPr dirty="0" sz="1600" spc="-6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психологическая</a:t>
            </a:r>
            <a:r>
              <a:rPr dirty="0" sz="1600" spc="-6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3A3535"/>
                </a:solidFill>
                <a:latin typeface="Arial"/>
                <a:cs typeface="Arial"/>
              </a:rPr>
              <a:t>поддержка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Обеспечить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доступ</a:t>
            </a:r>
            <a:r>
              <a:rPr dirty="0" sz="105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к</a:t>
            </a:r>
            <a:r>
              <a:rPr dirty="0" sz="105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педагогу-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психологу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или</a:t>
            </a:r>
            <a:r>
              <a:rPr dirty="0" sz="105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специалисту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психологической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службы.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20013" y="4635753"/>
            <a:ext cx="266065" cy="266065"/>
            <a:chOff x="620013" y="4635753"/>
            <a:chExt cx="266065" cy="266065"/>
          </a:xfrm>
        </p:grpSpPr>
        <p:sp>
          <p:nvSpPr>
            <p:cNvPr id="28" name="object 28"/>
            <p:cNvSpPr/>
            <p:nvPr/>
          </p:nvSpPr>
          <p:spPr>
            <a:xfrm>
              <a:off x="622553" y="4638293"/>
              <a:ext cx="260985" cy="260985"/>
            </a:xfrm>
            <a:custGeom>
              <a:avLst/>
              <a:gdLst/>
              <a:ahLst/>
              <a:cxnLst/>
              <a:rect l="l" t="t" r="r" b="b"/>
              <a:pathLst>
                <a:path w="260984" h="260985">
                  <a:moveTo>
                    <a:pt x="211937" y="0"/>
                  </a:moveTo>
                  <a:lnTo>
                    <a:pt x="48653" y="0"/>
                  </a:lnTo>
                  <a:lnTo>
                    <a:pt x="29714" y="3831"/>
                  </a:lnTo>
                  <a:lnTo>
                    <a:pt x="14249" y="14271"/>
                  </a:lnTo>
                  <a:lnTo>
                    <a:pt x="3823" y="29735"/>
                  </a:lnTo>
                  <a:lnTo>
                    <a:pt x="0" y="48640"/>
                  </a:lnTo>
                  <a:lnTo>
                    <a:pt x="0" y="211962"/>
                  </a:lnTo>
                  <a:lnTo>
                    <a:pt x="3823" y="230868"/>
                  </a:lnTo>
                  <a:lnTo>
                    <a:pt x="14249" y="246332"/>
                  </a:lnTo>
                  <a:lnTo>
                    <a:pt x="29714" y="256772"/>
                  </a:lnTo>
                  <a:lnTo>
                    <a:pt x="48653" y="260603"/>
                  </a:lnTo>
                  <a:lnTo>
                    <a:pt x="211937" y="260603"/>
                  </a:lnTo>
                  <a:lnTo>
                    <a:pt x="230884" y="256772"/>
                  </a:lnTo>
                  <a:lnTo>
                    <a:pt x="246353" y="246332"/>
                  </a:lnTo>
                  <a:lnTo>
                    <a:pt x="256780" y="230868"/>
                  </a:lnTo>
                  <a:lnTo>
                    <a:pt x="260604" y="211962"/>
                  </a:lnTo>
                  <a:lnTo>
                    <a:pt x="260604" y="48640"/>
                  </a:lnTo>
                  <a:lnTo>
                    <a:pt x="256780" y="29735"/>
                  </a:lnTo>
                  <a:lnTo>
                    <a:pt x="246353" y="14271"/>
                  </a:lnTo>
                  <a:lnTo>
                    <a:pt x="230884" y="3831"/>
                  </a:lnTo>
                  <a:lnTo>
                    <a:pt x="211937" y="0"/>
                  </a:lnTo>
                  <a:close/>
                </a:path>
              </a:pathLst>
            </a:custGeom>
            <a:solidFill>
              <a:srgbClr val="D4DC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22553" y="4638293"/>
              <a:ext cx="260985" cy="260985"/>
            </a:xfrm>
            <a:custGeom>
              <a:avLst/>
              <a:gdLst/>
              <a:ahLst/>
              <a:cxnLst/>
              <a:rect l="l" t="t" r="r" b="b"/>
              <a:pathLst>
                <a:path w="260984" h="260985">
                  <a:moveTo>
                    <a:pt x="0" y="48640"/>
                  </a:moveTo>
                  <a:lnTo>
                    <a:pt x="3823" y="29735"/>
                  </a:lnTo>
                  <a:lnTo>
                    <a:pt x="14249" y="14271"/>
                  </a:lnTo>
                  <a:lnTo>
                    <a:pt x="29714" y="3831"/>
                  </a:lnTo>
                  <a:lnTo>
                    <a:pt x="48653" y="0"/>
                  </a:lnTo>
                  <a:lnTo>
                    <a:pt x="211937" y="0"/>
                  </a:lnTo>
                  <a:lnTo>
                    <a:pt x="230884" y="3831"/>
                  </a:lnTo>
                  <a:lnTo>
                    <a:pt x="246353" y="14271"/>
                  </a:lnTo>
                  <a:lnTo>
                    <a:pt x="256780" y="29735"/>
                  </a:lnTo>
                  <a:lnTo>
                    <a:pt x="260604" y="48640"/>
                  </a:lnTo>
                  <a:lnTo>
                    <a:pt x="260604" y="211962"/>
                  </a:lnTo>
                  <a:lnTo>
                    <a:pt x="256780" y="230868"/>
                  </a:lnTo>
                  <a:lnTo>
                    <a:pt x="246353" y="246332"/>
                  </a:lnTo>
                  <a:lnTo>
                    <a:pt x="230884" y="256772"/>
                  </a:lnTo>
                  <a:lnTo>
                    <a:pt x="211937" y="260603"/>
                  </a:lnTo>
                  <a:lnTo>
                    <a:pt x="48653" y="260603"/>
                  </a:lnTo>
                  <a:lnTo>
                    <a:pt x="29714" y="256772"/>
                  </a:lnTo>
                  <a:lnTo>
                    <a:pt x="14249" y="246332"/>
                  </a:lnTo>
                  <a:lnTo>
                    <a:pt x="3823" y="230868"/>
                  </a:lnTo>
                  <a:lnTo>
                    <a:pt x="0" y="211962"/>
                  </a:lnTo>
                  <a:lnTo>
                    <a:pt x="0" y="48640"/>
                  </a:lnTo>
                  <a:close/>
                </a:path>
              </a:pathLst>
            </a:custGeom>
            <a:ln w="4571">
              <a:solidFill>
                <a:srgbClr val="BAC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689863" y="4643120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>
                <a:solidFill>
                  <a:srgbClr val="3A3535"/>
                </a:solidFill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3152" y="4534661"/>
            <a:ext cx="7332345" cy="4298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3A3535"/>
                </a:solidFill>
                <a:latin typeface="Arial"/>
                <a:cs typeface="Arial"/>
              </a:rPr>
              <a:t>Проинформировать</a:t>
            </a:r>
            <a:r>
              <a:rPr dirty="0" sz="16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3A3535"/>
                </a:solidFill>
                <a:latin typeface="Arial"/>
                <a:cs typeface="Arial"/>
              </a:rPr>
              <a:t>педагогов,</a:t>
            </a:r>
            <a:r>
              <a:rPr dirty="0" sz="16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на</a:t>
            </a:r>
            <a:r>
              <a:rPr dirty="0" sz="16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какие</a:t>
            </a:r>
            <a:r>
              <a:rPr dirty="0" sz="16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реакции</a:t>
            </a:r>
            <a:r>
              <a:rPr dirty="0" sz="16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3A3535"/>
                </a:solidFill>
                <a:latin typeface="Arial"/>
                <a:cs typeface="Arial"/>
              </a:rPr>
              <a:t>следует</a:t>
            </a:r>
            <a:r>
              <a:rPr dirty="0" sz="16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обратить</a:t>
            </a:r>
            <a:r>
              <a:rPr dirty="0" sz="16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3A3535"/>
                </a:solidFill>
                <a:latin typeface="Arial"/>
                <a:cs typeface="Arial"/>
              </a:rPr>
              <a:t>внимание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Подготовить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спокойное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сообщение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для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родителей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</a:t>
            </a:r>
            <a:r>
              <a:rPr dirty="0" sz="105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доступной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психологической</a:t>
            </a:r>
            <a:r>
              <a:rPr dirty="0" sz="105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поддержке.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20013" y="5208778"/>
            <a:ext cx="266065" cy="266065"/>
            <a:chOff x="620013" y="5208778"/>
            <a:chExt cx="266065" cy="266065"/>
          </a:xfrm>
        </p:grpSpPr>
        <p:sp>
          <p:nvSpPr>
            <p:cNvPr id="33" name="object 33"/>
            <p:cNvSpPr/>
            <p:nvPr/>
          </p:nvSpPr>
          <p:spPr>
            <a:xfrm>
              <a:off x="622553" y="5211318"/>
              <a:ext cx="260985" cy="260985"/>
            </a:xfrm>
            <a:custGeom>
              <a:avLst/>
              <a:gdLst/>
              <a:ahLst/>
              <a:cxnLst/>
              <a:rect l="l" t="t" r="r" b="b"/>
              <a:pathLst>
                <a:path w="260984" h="260985">
                  <a:moveTo>
                    <a:pt x="211937" y="0"/>
                  </a:moveTo>
                  <a:lnTo>
                    <a:pt x="48653" y="0"/>
                  </a:lnTo>
                  <a:lnTo>
                    <a:pt x="29714" y="3831"/>
                  </a:lnTo>
                  <a:lnTo>
                    <a:pt x="14249" y="14271"/>
                  </a:lnTo>
                  <a:lnTo>
                    <a:pt x="3823" y="29735"/>
                  </a:lnTo>
                  <a:lnTo>
                    <a:pt x="0" y="48640"/>
                  </a:lnTo>
                  <a:lnTo>
                    <a:pt x="0" y="211962"/>
                  </a:lnTo>
                  <a:lnTo>
                    <a:pt x="3823" y="230868"/>
                  </a:lnTo>
                  <a:lnTo>
                    <a:pt x="14249" y="246332"/>
                  </a:lnTo>
                  <a:lnTo>
                    <a:pt x="29714" y="256772"/>
                  </a:lnTo>
                  <a:lnTo>
                    <a:pt x="48653" y="260603"/>
                  </a:lnTo>
                  <a:lnTo>
                    <a:pt x="211937" y="260603"/>
                  </a:lnTo>
                  <a:lnTo>
                    <a:pt x="230884" y="256772"/>
                  </a:lnTo>
                  <a:lnTo>
                    <a:pt x="246353" y="246332"/>
                  </a:lnTo>
                  <a:lnTo>
                    <a:pt x="256780" y="230868"/>
                  </a:lnTo>
                  <a:lnTo>
                    <a:pt x="260604" y="211962"/>
                  </a:lnTo>
                  <a:lnTo>
                    <a:pt x="260604" y="48640"/>
                  </a:lnTo>
                  <a:lnTo>
                    <a:pt x="256780" y="29735"/>
                  </a:lnTo>
                  <a:lnTo>
                    <a:pt x="246353" y="14271"/>
                  </a:lnTo>
                  <a:lnTo>
                    <a:pt x="230884" y="3831"/>
                  </a:lnTo>
                  <a:lnTo>
                    <a:pt x="211937" y="0"/>
                  </a:lnTo>
                  <a:close/>
                </a:path>
              </a:pathLst>
            </a:custGeom>
            <a:solidFill>
              <a:srgbClr val="D4DC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22553" y="5211318"/>
              <a:ext cx="260985" cy="260985"/>
            </a:xfrm>
            <a:custGeom>
              <a:avLst/>
              <a:gdLst/>
              <a:ahLst/>
              <a:cxnLst/>
              <a:rect l="l" t="t" r="r" b="b"/>
              <a:pathLst>
                <a:path w="260984" h="260985">
                  <a:moveTo>
                    <a:pt x="0" y="48640"/>
                  </a:moveTo>
                  <a:lnTo>
                    <a:pt x="3823" y="29735"/>
                  </a:lnTo>
                  <a:lnTo>
                    <a:pt x="14249" y="14271"/>
                  </a:lnTo>
                  <a:lnTo>
                    <a:pt x="29714" y="3831"/>
                  </a:lnTo>
                  <a:lnTo>
                    <a:pt x="48653" y="0"/>
                  </a:lnTo>
                  <a:lnTo>
                    <a:pt x="211937" y="0"/>
                  </a:lnTo>
                  <a:lnTo>
                    <a:pt x="230884" y="3831"/>
                  </a:lnTo>
                  <a:lnTo>
                    <a:pt x="246353" y="14271"/>
                  </a:lnTo>
                  <a:lnTo>
                    <a:pt x="256780" y="29735"/>
                  </a:lnTo>
                  <a:lnTo>
                    <a:pt x="260604" y="48640"/>
                  </a:lnTo>
                  <a:lnTo>
                    <a:pt x="260604" y="211962"/>
                  </a:lnTo>
                  <a:lnTo>
                    <a:pt x="256780" y="230868"/>
                  </a:lnTo>
                  <a:lnTo>
                    <a:pt x="246353" y="246332"/>
                  </a:lnTo>
                  <a:lnTo>
                    <a:pt x="230884" y="256772"/>
                  </a:lnTo>
                  <a:lnTo>
                    <a:pt x="211937" y="260603"/>
                  </a:lnTo>
                  <a:lnTo>
                    <a:pt x="48653" y="260603"/>
                  </a:lnTo>
                  <a:lnTo>
                    <a:pt x="29714" y="256772"/>
                  </a:lnTo>
                  <a:lnTo>
                    <a:pt x="14249" y="246332"/>
                  </a:lnTo>
                  <a:lnTo>
                    <a:pt x="3823" y="230868"/>
                  </a:lnTo>
                  <a:lnTo>
                    <a:pt x="0" y="211962"/>
                  </a:lnTo>
                  <a:lnTo>
                    <a:pt x="0" y="48640"/>
                  </a:lnTo>
                  <a:close/>
                </a:path>
              </a:pathLst>
            </a:custGeom>
            <a:ln w="4572">
              <a:solidFill>
                <a:srgbClr val="BAC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689863" y="5216397"/>
            <a:ext cx="125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>
                <a:solidFill>
                  <a:srgbClr val="3A3535"/>
                </a:solidFill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3152" y="5107940"/>
            <a:ext cx="6149975" cy="430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600" spc="-7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проводить</a:t>
            </a:r>
            <a:r>
              <a:rPr dirty="0" sz="1600" spc="-6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массовый</a:t>
            </a:r>
            <a:r>
              <a:rPr dirty="0" sz="16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эмоциональный</a:t>
            </a:r>
            <a:r>
              <a:rPr dirty="0" sz="16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3A3535"/>
                </a:solidFill>
                <a:latin typeface="Arial"/>
                <a:cs typeface="Arial"/>
              </a:rPr>
              <a:t>разбор</a:t>
            </a:r>
            <a:r>
              <a:rPr dirty="0" sz="1600" spc="-7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3A3535"/>
                </a:solidFill>
                <a:latin typeface="Arial"/>
                <a:cs typeface="Arial"/>
              </a:rPr>
              <a:t>события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инициировать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коллективное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подробное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обсуждение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того,</a:t>
            </a:r>
            <a:r>
              <a:rPr dirty="0" sz="105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кто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что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видел,</a:t>
            </a:r>
            <a:r>
              <a:rPr dirty="0" sz="105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слышал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или</a:t>
            </a:r>
            <a:r>
              <a:rPr dirty="0" sz="105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пережил.</a:t>
            </a:r>
            <a:endParaRPr sz="10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21791" y="5743955"/>
            <a:ext cx="10686415" cy="658495"/>
          </a:xfrm>
          <a:prstGeom prst="rect">
            <a:avLst/>
          </a:prstGeom>
          <a:solidFill>
            <a:srgbClr val="FFFFFF">
              <a:alpha val="39999"/>
            </a:srgbClr>
          </a:solidFill>
          <a:ln w="6096">
            <a:solidFill>
              <a:srgbClr val="4966AC"/>
            </a:solidFill>
          </a:ln>
        </p:spPr>
        <p:txBody>
          <a:bodyPr wrap="square" lIns="0" tIns="101600" rIns="0" bIns="0" rtlCol="0" vert="horz">
            <a:spAutoFit/>
          </a:bodyPr>
          <a:lstStyle/>
          <a:p>
            <a:pPr marL="3097530" marR="138430" indent="-2952750">
              <a:lnSpc>
                <a:spcPct val="109200"/>
              </a:lnSpc>
              <a:spcBef>
                <a:spcPts val="800"/>
              </a:spcBef>
            </a:pPr>
            <a:r>
              <a:rPr dirty="0" sz="1200">
                <a:latin typeface="Arial"/>
                <a:cs typeface="Arial"/>
              </a:rPr>
              <a:t>В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первые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часы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особенно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важна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не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глубинная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психологическая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работа,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а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стабилизация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среды: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понятные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взрослые,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ясный тон,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отсутствие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паники, </a:t>
            </a:r>
            <a:r>
              <a:rPr dirty="0" sz="1200">
                <a:latin typeface="Arial"/>
                <a:cs typeface="Arial"/>
              </a:rPr>
              <a:t>снижение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информационной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перегрузки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 доступность</a:t>
            </a:r>
            <a:r>
              <a:rPr dirty="0" sz="1200" spc="-10">
                <a:latin typeface="Arial"/>
                <a:cs typeface="Arial"/>
              </a:rPr>
              <a:t> помощи.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17146" y="6336169"/>
              <a:ext cx="121666" cy="1861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28244" y="1868423"/>
              <a:ext cx="5582920" cy="3659504"/>
            </a:xfrm>
            <a:custGeom>
              <a:avLst/>
              <a:gdLst/>
              <a:ahLst/>
              <a:cxnLst/>
              <a:rect l="l" t="t" r="r" b="b"/>
              <a:pathLst>
                <a:path w="5582920" h="3659504">
                  <a:moveTo>
                    <a:pt x="5582411" y="0"/>
                  </a:moveTo>
                  <a:lnTo>
                    <a:pt x="0" y="0"/>
                  </a:lnTo>
                  <a:lnTo>
                    <a:pt x="0" y="3659124"/>
                  </a:lnTo>
                  <a:lnTo>
                    <a:pt x="5582411" y="3659124"/>
                  </a:lnTo>
                  <a:lnTo>
                    <a:pt x="5582411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28244" y="1868423"/>
              <a:ext cx="5582920" cy="3659504"/>
            </a:xfrm>
            <a:custGeom>
              <a:avLst/>
              <a:gdLst/>
              <a:ahLst/>
              <a:cxnLst/>
              <a:rect l="l" t="t" r="r" b="b"/>
              <a:pathLst>
                <a:path w="5582920" h="3659504">
                  <a:moveTo>
                    <a:pt x="0" y="3659124"/>
                  </a:moveTo>
                  <a:lnTo>
                    <a:pt x="5582411" y="3659124"/>
                  </a:lnTo>
                  <a:lnTo>
                    <a:pt x="5582411" y="0"/>
                  </a:lnTo>
                  <a:lnTo>
                    <a:pt x="0" y="0"/>
                  </a:lnTo>
                  <a:lnTo>
                    <a:pt x="0" y="3659124"/>
                  </a:lnTo>
                  <a:close/>
                </a:path>
              </a:pathLst>
            </a:custGeom>
            <a:ln w="6096">
              <a:solidFill>
                <a:srgbClr val="4966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Список со сплошной заливкой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027" y="1740407"/>
              <a:ext cx="697991" cy="105003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24027" y="1740407"/>
              <a:ext cx="698500" cy="1050290"/>
            </a:xfrm>
            <a:custGeom>
              <a:avLst/>
              <a:gdLst/>
              <a:ahLst/>
              <a:cxnLst/>
              <a:rect l="l" t="t" r="r" b="b"/>
              <a:pathLst>
                <a:path w="698500" h="1050289">
                  <a:moveTo>
                    <a:pt x="0" y="1050036"/>
                  </a:moveTo>
                  <a:lnTo>
                    <a:pt x="697991" y="1050036"/>
                  </a:lnTo>
                  <a:lnTo>
                    <a:pt x="697991" y="0"/>
                  </a:lnTo>
                  <a:lnTo>
                    <a:pt x="0" y="0"/>
                  </a:lnTo>
                  <a:lnTo>
                    <a:pt x="0" y="1050036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609396" y="478358"/>
            <a:ext cx="7766050" cy="48323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Если</a:t>
            </a:r>
            <a:r>
              <a:rPr dirty="0" spc="-60"/>
              <a:t> </a:t>
            </a:r>
            <a:r>
              <a:rPr dirty="0"/>
              <a:t>звучит</a:t>
            </a:r>
            <a:r>
              <a:rPr dirty="0" spc="-40"/>
              <a:t> </a:t>
            </a:r>
            <a:r>
              <a:rPr dirty="0"/>
              <a:t>сирена:</a:t>
            </a:r>
            <a:r>
              <a:rPr dirty="0" spc="-65"/>
              <a:t> </a:t>
            </a:r>
            <a:r>
              <a:rPr dirty="0" spc="-10"/>
              <a:t>рекомендации</a:t>
            </a:r>
          </a:p>
        </p:txBody>
      </p:sp>
      <p:grpSp>
        <p:nvGrpSpPr>
          <p:cNvPr id="17" name="object 17"/>
          <p:cNvGrpSpPr/>
          <p:nvPr/>
        </p:nvGrpSpPr>
        <p:grpSpPr>
          <a:xfrm>
            <a:off x="9569195" y="298704"/>
            <a:ext cx="1283335" cy="655320"/>
            <a:chOff x="9569195" y="298704"/>
            <a:chExt cx="1283335" cy="655320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45851" y="312420"/>
              <a:ext cx="606551" cy="62788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69195" y="298704"/>
              <a:ext cx="670559" cy="65532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80136" y="1073023"/>
            <a:ext cx="10994390" cy="664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При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звучании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сирены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педагог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действует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соответствии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установленными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инструкциями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безопасности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образовательной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организации.</a:t>
            </a:r>
            <a:r>
              <a:rPr dirty="0" sz="1200" spc="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психологической </a:t>
            </a:r>
            <a:r>
              <a:rPr dirty="0" sz="1200">
                <a:latin typeface="Arial"/>
                <a:cs typeface="Arial"/>
              </a:rPr>
              <a:t>точки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зрения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его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задача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состоит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том,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чтобы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снизить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панику,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сохранить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управляемость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группы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помочь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детям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выполнять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необходимые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действия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 sz="1200">
                <a:latin typeface="Arial"/>
                <a:cs typeface="Arial"/>
              </a:rPr>
              <a:t>без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эмоциональной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дезорганизации.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2517" y="2184019"/>
            <a:ext cx="2743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1A306B"/>
                </a:solidFill>
                <a:latin typeface="Arial"/>
                <a:cs typeface="Arial"/>
              </a:rPr>
              <a:t>Что</a:t>
            </a:r>
            <a:r>
              <a:rPr dirty="0" sz="1800" spc="-2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A306B"/>
                </a:solidFill>
                <a:latin typeface="Arial"/>
                <a:cs typeface="Arial"/>
              </a:rPr>
              <a:t>важно</a:t>
            </a:r>
            <a:r>
              <a:rPr dirty="0" sz="1800" spc="-5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A306B"/>
                </a:solidFill>
                <a:latin typeface="Arial"/>
                <a:cs typeface="Arial"/>
              </a:rPr>
              <a:t>для</a:t>
            </a:r>
            <a:r>
              <a:rPr dirty="0" sz="1800" spc="-5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1A306B"/>
                </a:solidFill>
                <a:latin typeface="Arial"/>
                <a:cs typeface="Arial"/>
              </a:rPr>
              <a:t>педагога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3" name="object 13" descr="Закрыть со сплошной заливкой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60947" y="1624583"/>
            <a:ext cx="697992" cy="1046988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8735" rIns="0" bIns="0" rtlCol="0" vert="horz">
            <a:spAutoFit/>
          </a:bodyPr>
          <a:lstStyle/>
          <a:p>
            <a:pPr marL="182880" indent="-170180">
              <a:lnSpc>
                <a:spcPct val="100000"/>
              </a:lnSpc>
              <a:spcBef>
                <a:spcPts val="305"/>
              </a:spcBef>
              <a:buChar char="•"/>
              <a:tabLst>
                <a:tab pos="182880" algn="l"/>
              </a:tabLst>
            </a:pPr>
            <a:r>
              <a:rPr dirty="0"/>
              <a:t>Говорить</a:t>
            </a:r>
            <a:r>
              <a:rPr dirty="0" spc="-45"/>
              <a:t> </a:t>
            </a:r>
            <a:r>
              <a:rPr dirty="0"/>
              <a:t>короткими</a:t>
            </a:r>
            <a:r>
              <a:rPr dirty="0" spc="-45"/>
              <a:t> </a:t>
            </a:r>
            <a:r>
              <a:rPr dirty="0"/>
              <a:t>фразами,</a:t>
            </a:r>
            <a:r>
              <a:rPr dirty="0" spc="-40"/>
              <a:t> </a:t>
            </a:r>
            <a:r>
              <a:rPr dirty="0"/>
              <a:t>спокойным</a:t>
            </a:r>
            <a:r>
              <a:rPr dirty="0" spc="-60"/>
              <a:t> </a:t>
            </a:r>
            <a:r>
              <a:rPr dirty="0"/>
              <a:t>и</a:t>
            </a:r>
            <a:r>
              <a:rPr dirty="0" spc="-25"/>
              <a:t> </a:t>
            </a:r>
            <a:r>
              <a:rPr dirty="0"/>
              <a:t>уверенным</a:t>
            </a:r>
            <a:r>
              <a:rPr dirty="0" spc="-45"/>
              <a:t> </a:t>
            </a:r>
            <a:r>
              <a:rPr dirty="0" spc="-10"/>
              <a:t>голосом</a:t>
            </a:r>
          </a:p>
          <a:p>
            <a:pPr marL="182880" indent="-170180">
              <a:lnSpc>
                <a:spcPct val="100000"/>
              </a:lnSpc>
              <a:spcBef>
                <a:spcPts val="204"/>
              </a:spcBef>
              <a:buChar char="•"/>
              <a:tabLst>
                <a:tab pos="182880" algn="l"/>
              </a:tabLst>
            </a:pPr>
            <a:r>
              <a:rPr dirty="0"/>
              <a:t>Не</a:t>
            </a:r>
            <a:r>
              <a:rPr dirty="0" spc="-25"/>
              <a:t> </a:t>
            </a:r>
            <a:r>
              <a:rPr dirty="0"/>
              <a:t>обсуждать</a:t>
            </a:r>
            <a:r>
              <a:rPr dirty="0" spc="-5"/>
              <a:t> </a:t>
            </a:r>
            <a:r>
              <a:rPr dirty="0"/>
              <a:t>причины,</a:t>
            </a:r>
            <a:r>
              <a:rPr dirty="0" spc="-45"/>
              <a:t> </a:t>
            </a:r>
            <a:r>
              <a:rPr dirty="0"/>
              <a:t>версии</a:t>
            </a:r>
            <a:r>
              <a:rPr dirty="0" spc="-20"/>
              <a:t> </a:t>
            </a:r>
            <a:r>
              <a:rPr dirty="0"/>
              <a:t>и</a:t>
            </a:r>
            <a:r>
              <a:rPr dirty="0" spc="-10"/>
              <a:t> возможные</a:t>
            </a:r>
            <a:r>
              <a:rPr dirty="0" spc="-45"/>
              <a:t> </a:t>
            </a:r>
            <a:r>
              <a:rPr dirty="0"/>
              <a:t>последствия</a:t>
            </a:r>
            <a:r>
              <a:rPr dirty="0" spc="-40"/>
              <a:t> </a:t>
            </a:r>
            <a:r>
              <a:rPr dirty="0" spc="-10"/>
              <a:t>происходящего</a:t>
            </a:r>
          </a:p>
          <a:p>
            <a:pPr marL="182880" indent="-170180">
              <a:lnSpc>
                <a:spcPct val="100000"/>
              </a:lnSpc>
              <a:spcBef>
                <a:spcPts val="204"/>
              </a:spcBef>
              <a:buChar char="•"/>
              <a:tabLst>
                <a:tab pos="182880" algn="l"/>
              </a:tabLst>
            </a:pPr>
            <a:r>
              <a:rPr dirty="0"/>
              <a:t>Не</a:t>
            </a:r>
            <a:r>
              <a:rPr dirty="0" spc="-25"/>
              <a:t> </a:t>
            </a:r>
            <a:r>
              <a:rPr dirty="0"/>
              <a:t>использовать</a:t>
            </a:r>
            <a:r>
              <a:rPr dirty="0" spc="-20"/>
              <a:t> </a:t>
            </a:r>
            <a:r>
              <a:rPr dirty="0" spc="-10"/>
              <a:t>эмоционально</a:t>
            </a:r>
            <a:r>
              <a:rPr dirty="0" spc="-40"/>
              <a:t> </a:t>
            </a:r>
            <a:r>
              <a:rPr dirty="0"/>
              <a:t>заряженные</a:t>
            </a:r>
            <a:r>
              <a:rPr dirty="0" spc="-40"/>
              <a:t> </a:t>
            </a:r>
            <a:r>
              <a:rPr dirty="0" spc="-10"/>
              <a:t>формулировки</a:t>
            </a:r>
          </a:p>
          <a:p>
            <a:pPr marL="182880" indent="-170180">
              <a:lnSpc>
                <a:spcPct val="100000"/>
              </a:lnSpc>
              <a:spcBef>
                <a:spcPts val="204"/>
              </a:spcBef>
              <a:buChar char="•"/>
              <a:tabLst>
                <a:tab pos="182880" algn="l"/>
              </a:tabLst>
            </a:pPr>
            <a:r>
              <a:rPr dirty="0"/>
              <a:t>Давать</a:t>
            </a:r>
            <a:r>
              <a:rPr dirty="0" spc="-35"/>
              <a:t> </a:t>
            </a:r>
            <a:r>
              <a:rPr dirty="0"/>
              <a:t>детям</a:t>
            </a:r>
            <a:r>
              <a:rPr dirty="0" spc="-50"/>
              <a:t> </a:t>
            </a:r>
            <a:r>
              <a:rPr dirty="0"/>
              <a:t>только</a:t>
            </a:r>
            <a:r>
              <a:rPr dirty="0" spc="-35"/>
              <a:t> </a:t>
            </a:r>
            <a:r>
              <a:rPr dirty="0"/>
              <a:t>ближайшее</a:t>
            </a:r>
            <a:r>
              <a:rPr dirty="0" spc="-40"/>
              <a:t> </a:t>
            </a:r>
            <a:r>
              <a:rPr dirty="0"/>
              <a:t>действие,</a:t>
            </a:r>
            <a:r>
              <a:rPr dirty="0" spc="-40"/>
              <a:t> </a:t>
            </a:r>
            <a:r>
              <a:rPr dirty="0"/>
              <a:t>а</a:t>
            </a:r>
            <a:r>
              <a:rPr dirty="0" spc="-20"/>
              <a:t> </a:t>
            </a:r>
            <a:r>
              <a:rPr dirty="0"/>
              <a:t>не</a:t>
            </a:r>
            <a:r>
              <a:rPr dirty="0" spc="-35"/>
              <a:t> </a:t>
            </a:r>
            <a:r>
              <a:rPr dirty="0"/>
              <a:t>длинное</a:t>
            </a:r>
            <a:r>
              <a:rPr dirty="0" spc="-40"/>
              <a:t> </a:t>
            </a:r>
            <a:r>
              <a:rPr dirty="0" spc="-10"/>
              <a:t>объяснение</a:t>
            </a:r>
          </a:p>
          <a:p>
            <a:pPr marL="182880" indent="-170180">
              <a:lnSpc>
                <a:spcPct val="100000"/>
              </a:lnSpc>
              <a:spcBef>
                <a:spcPts val="204"/>
              </a:spcBef>
              <a:buChar char="•"/>
              <a:tabLst>
                <a:tab pos="182880" algn="l"/>
              </a:tabLst>
            </a:pPr>
            <a:r>
              <a:rPr dirty="0"/>
              <a:t>Повторять</a:t>
            </a:r>
            <a:r>
              <a:rPr dirty="0" spc="-55"/>
              <a:t> </a:t>
            </a:r>
            <a:r>
              <a:rPr dirty="0"/>
              <a:t>инструкцию</a:t>
            </a:r>
            <a:r>
              <a:rPr dirty="0" spc="-45"/>
              <a:t> </a:t>
            </a:r>
            <a:r>
              <a:rPr dirty="0"/>
              <a:t>одинаковыми</a:t>
            </a:r>
            <a:r>
              <a:rPr dirty="0" spc="-60"/>
              <a:t> </a:t>
            </a:r>
            <a:r>
              <a:rPr dirty="0"/>
              <a:t>словами,</a:t>
            </a:r>
            <a:r>
              <a:rPr dirty="0" spc="-35"/>
              <a:t> </a:t>
            </a:r>
            <a:r>
              <a:rPr dirty="0"/>
              <a:t>если</a:t>
            </a:r>
            <a:r>
              <a:rPr dirty="0" spc="-30"/>
              <a:t> </a:t>
            </a:r>
            <a:r>
              <a:rPr dirty="0"/>
              <a:t>дети</a:t>
            </a:r>
            <a:r>
              <a:rPr dirty="0" spc="-35"/>
              <a:t> </a:t>
            </a:r>
            <a:r>
              <a:rPr dirty="0" spc="-10"/>
              <a:t>растеряны</a:t>
            </a:r>
          </a:p>
          <a:p>
            <a:pPr marL="182245" marR="823594" indent="-170180">
              <a:lnSpc>
                <a:spcPts val="1460"/>
              </a:lnSpc>
              <a:spcBef>
                <a:spcPts val="70"/>
              </a:spcBef>
              <a:buChar char="•"/>
              <a:tabLst>
                <a:tab pos="184785" algn="l"/>
              </a:tabLst>
            </a:pPr>
            <a:r>
              <a:rPr dirty="0"/>
              <a:t>Видеть</a:t>
            </a:r>
            <a:r>
              <a:rPr dirty="0" spc="-35"/>
              <a:t> </a:t>
            </a:r>
            <a:r>
              <a:rPr dirty="0"/>
              <a:t>детей,</a:t>
            </a:r>
            <a:r>
              <a:rPr dirty="0" spc="-30"/>
              <a:t> </a:t>
            </a:r>
            <a:r>
              <a:rPr dirty="0"/>
              <a:t>которые</a:t>
            </a:r>
            <a:r>
              <a:rPr dirty="0" spc="-40"/>
              <a:t> </a:t>
            </a:r>
            <a:r>
              <a:rPr dirty="0"/>
              <a:t>замерли,</a:t>
            </a:r>
            <a:r>
              <a:rPr dirty="0" spc="-25"/>
              <a:t> </a:t>
            </a:r>
            <a:r>
              <a:rPr dirty="0"/>
              <a:t>плачут,</a:t>
            </a:r>
            <a:r>
              <a:rPr dirty="0" spc="-30"/>
              <a:t> </a:t>
            </a:r>
            <a:r>
              <a:rPr dirty="0"/>
              <a:t>хаотично</a:t>
            </a:r>
            <a:r>
              <a:rPr dirty="0" spc="-40"/>
              <a:t> </a:t>
            </a:r>
            <a:r>
              <a:rPr dirty="0"/>
              <a:t>двигаются,</a:t>
            </a:r>
            <a:r>
              <a:rPr dirty="0" spc="-45"/>
              <a:t> </a:t>
            </a:r>
            <a:r>
              <a:rPr dirty="0" spc="-10"/>
              <a:t>задают 	повторяющиеся</a:t>
            </a:r>
            <a:r>
              <a:rPr dirty="0" spc="-40"/>
              <a:t> </a:t>
            </a:r>
            <a:r>
              <a:rPr dirty="0"/>
              <a:t>вопросы</a:t>
            </a:r>
            <a:r>
              <a:rPr dirty="0" spc="-15"/>
              <a:t> </a:t>
            </a:r>
            <a:r>
              <a:rPr dirty="0"/>
              <a:t>или не</a:t>
            </a:r>
            <a:r>
              <a:rPr dirty="0" spc="-5"/>
              <a:t> </a:t>
            </a:r>
            <a:r>
              <a:rPr dirty="0"/>
              <a:t>реагируют</a:t>
            </a:r>
            <a:r>
              <a:rPr dirty="0" spc="5"/>
              <a:t> </a:t>
            </a:r>
            <a:r>
              <a:rPr dirty="0"/>
              <a:t>на</a:t>
            </a:r>
            <a:r>
              <a:rPr dirty="0" spc="-5"/>
              <a:t> </a:t>
            </a:r>
            <a:r>
              <a:rPr dirty="0" spc="-10"/>
              <a:t>обращение</a:t>
            </a:r>
          </a:p>
          <a:p>
            <a:pPr algn="just" marL="182245" marR="312420" indent="-170180">
              <a:lnSpc>
                <a:spcPts val="1470"/>
              </a:lnSpc>
              <a:buChar char="•"/>
              <a:tabLst>
                <a:tab pos="184785" algn="l"/>
              </a:tabLst>
            </a:pPr>
            <a:r>
              <a:rPr dirty="0"/>
              <a:t>Поручить</a:t>
            </a:r>
            <a:r>
              <a:rPr dirty="0" spc="-25"/>
              <a:t> </a:t>
            </a:r>
            <a:r>
              <a:rPr dirty="0"/>
              <a:t>спокойному</a:t>
            </a:r>
            <a:r>
              <a:rPr dirty="0" spc="-65"/>
              <a:t> </a:t>
            </a:r>
            <a:r>
              <a:rPr dirty="0"/>
              <a:t>взрослому</a:t>
            </a:r>
            <a:r>
              <a:rPr dirty="0" spc="-15"/>
              <a:t> </a:t>
            </a:r>
            <a:r>
              <a:rPr dirty="0"/>
              <a:t>или</a:t>
            </a:r>
            <a:r>
              <a:rPr dirty="0" spc="-20"/>
              <a:t> </a:t>
            </a:r>
            <a:r>
              <a:rPr dirty="0"/>
              <a:t>старшему</a:t>
            </a:r>
            <a:r>
              <a:rPr dirty="0" spc="-50"/>
              <a:t> </a:t>
            </a:r>
            <a:r>
              <a:rPr dirty="0"/>
              <a:t>обучающемуся</a:t>
            </a:r>
            <a:r>
              <a:rPr dirty="0" spc="-40"/>
              <a:t> </a:t>
            </a:r>
            <a:r>
              <a:rPr dirty="0"/>
              <a:t>быть</a:t>
            </a:r>
            <a:r>
              <a:rPr dirty="0" spc="-20"/>
              <a:t> </a:t>
            </a:r>
            <a:r>
              <a:rPr dirty="0"/>
              <a:t>рядом</a:t>
            </a:r>
            <a:r>
              <a:rPr dirty="0" spc="-25"/>
              <a:t> </a:t>
            </a:r>
            <a:r>
              <a:rPr dirty="0" spc="-50"/>
              <a:t>с </a:t>
            </a:r>
            <a:r>
              <a:rPr dirty="0" spc="-50"/>
              <a:t>	</a:t>
            </a:r>
            <a:r>
              <a:rPr dirty="0"/>
              <a:t>ребенком,</a:t>
            </a:r>
            <a:r>
              <a:rPr dirty="0" spc="-35"/>
              <a:t> </a:t>
            </a:r>
            <a:r>
              <a:rPr dirty="0"/>
              <a:t>который</a:t>
            </a:r>
            <a:r>
              <a:rPr dirty="0" spc="-30"/>
              <a:t> </a:t>
            </a:r>
            <a:r>
              <a:rPr dirty="0" spc="-10"/>
              <a:t>дезорганизован,</a:t>
            </a:r>
            <a:r>
              <a:rPr dirty="0" spc="-20"/>
              <a:t> </a:t>
            </a:r>
            <a:r>
              <a:rPr dirty="0"/>
              <a:t>если</a:t>
            </a:r>
            <a:r>
              <a:rPr dirty="0" spc="-10"/>
              <a:t> </a:t>
            </a:r>
            <a:r>
              <a:rPr dirty="0"/>
              <a:t>это</a:t>
            </a:r>
            <a:r>
              <a:rPr dirty="0" spc="-15"/>
              <a:t> </a:t>
            </a:r>
            <a:r>
              <a:rPr dirty="0"/>
              <a:t>возможно</a:t>
            </a:r>
            <a:r>
              <a:rPr dirty="0" spc="-30"/>
              <a:t> </a:t>
            </a:r>
            <a:r>
              <a:rPr dirty="0"/>
              <a:t>и</a:t>
            </a:r>
            <a:r>
              <a:rPr dirty="0" spc="-5"/>
              <a:t> </a:t>
            </a:r>
            <a:r>
              <a:rPr dirty="0"/>
              <a:t>не</a:t>
            </a:r>
            <a:r>
              <a:rPr dirty="0" spc="-20"/>
              <a:t> </a:t>
            </a:r>
            <a:r>
              <a:rPr dirty="0"/>
              <a:t>нарушает</a:t>
            </a:r>
            <a:r>
              <a:rPr dirty="0" spc="-25"/>
              <a:t> </a:t>
            </a:r>
            <a:r>
              <a:rPr dirty="0" spc="-10"/>
              <a:t>общий </a:t>
            </a:r>
            <a:r>
              <a:rPr dirty="0" spc="-10"/>
              <a:t>	</a:t>
            </a:r>
            <a:r>
              <a:rPr dirty="0"/>
              <a:t>порядок</a:t>
            </a:r>
            <a:r>
              <a:rPr dirty="0" spc="-45"/>
              <a:t> </a:t>
            </a:r>
            <a:r>
              <a:rPr dirty="0" spc="-10"/>
              <a:t>действий</a:t>
            </a:r>
          </a:p>
          <a:p>
            <a:pPr algn="just" marL="182880" indent="-170180">
              <a:lnSpc>
                <a:spcPct val="100000"/>
              </a:lnSpc>
              <a:spcBef>
                <a:spcPts val="100"/>
              </a:spcBef>
              <a:buChar char="•"/>
              <a:tabLst>
                <a:tab pos="182880" algn="l"/>
              </a:tabLst>
            </a:pPr>
            <a:r>
              <a:rPr dirty="0"/>
              <a:t>Поддерживать</a:t>
            </a:r>
            <a:r>
              <a:rPr dirty="0" spc="-40"/>
              <a:t> </a:t>
            </a:r>
            <a:r>
              <a:rPr dirty="0"/>
              <a:t>контакт</a:t>
            </a:r>
            <a:r>
              <a:rPr dirty="0" spc="-55"/>
              <a:t> </a:t>
            </a:r>
            <a:r>
              <a:rPr dirty="0"/>
              <a:t>голосом:</a:t>
            </a:r>
            <a:r>
              <a:rPr dirty="0" spc="-35"/>
              <a:t> </a:t>
            </a:r>
            <a:r>
              <a:rPr dirty="0"/>
              <a:t>«Сейчас</a:t>
            </a:r>
            <a:r>
              <a:rPr dirty="0" spc="-20"/>
              <a:t> </a:t>
            </a:r>
            <a:r>
              <a:rPr dirty="0"/>
              <a:t>слушаем</a:t>
            </a:r>
            <a:r>
              <a:rPr dirty="0" spc="-20"/>
              <a:t> </a:t>
            </a:r>
            <a:r>
              <a:rPr dirty="0"/>
              <a:t>инструкцию.</a:t>
            </a:r>
            <a:r>
              <a:rPr dirty="0" spc="-45"/>
              <a:t> </a:t>
            </a:r>
            <a:r>
              <a:rPr dirty="0"/>
              <a:t>Делаем</a:t>
            </a:r>
            <a:r>
              <a:rPr dirty="0" spc="-35"/>
              <a:t> </a:t>
            </a:r>
            <a:r>
              <a:rPr dirty="0"/>
              <a:t>по</a:t>
            </a:r>
            <a:r>
              <a:rPr dirty="0" spc="-25"/>
              <a:t> </a:t>
            </a:r>
            <a:r>
              <a:rPr dirty="0" spc="-10"/>
              <a:t>одному</a:t>
            </a:r>
          </a:p>
          <a:p>
            <a:pPr algn="just" marL="184785">
              <a:lnSpc>
                <a:spcPct val="100000"/>
              </a:lnSpc>
              <a:spcBef>
                <a:spcPts val="204"/>
              </a:spcBef>
            </a:pPr>
            <a:r>
              <a:rPr dirty="0"/>
              <a:t>шагу.</a:t>
            </a:r>
            <a:r>
              <a:rPr dirty="0" spc="-25"/>
              <a:t> </a:t>
            </a:r>
            <a:r>
              <a:rPr dirty="0"/>
              <a:t>Я</a:t>
            </a:r>
            <a:r>
              <a:rPr dirty="0" spc="-30"/>
              <a:t> </a:t>
            </a:r>
            <a:r>
              <a:rPr dirty="0"/>
              <a:t>рядом.</a:t>
            </a:r>
            <a:r>
              <a:rPr dirty="0" spc="-45"/>
              <a:t> </a:t>
            </a:r>
            <a:r>
              <a:rPr dirty="0"/>
              <a:t>Следующее</a:t>
            </a:r>
            <a:r>
              <a:rPr dirty="0" spc="-20"/>
              <a:t> </a:t>
            </a:r>
            <a:r>
              <a:rPr dirty="0"/>
              <a:t>действие</a:t>
            </a:r>
            <a:r>
              <a:rPr dirty="0" spc="-30"/>
              <a:t> </a:t>
            </a:r>
            <a:r>
              <a:rPr dirty="0" spc="-10"/>
              <a:t>такое...»</a:t>
            </a:r>
          </a:p>
          <a:p>
            <a:pPr algn="just" marL="182245" marR="27305" indent="-170180">
              <a:lnSpc>
                <a:spcPct val="116199"/>
              </a:lnSpc>
              <a:buChar char="•"/>
              <a:tabLst>
                <a:tab pos="184785" algn="l"/>
              </a:tabLst>
            </a:pPr>
            <a:r>
              <a:rPr dirty="0"/>
              <a:t>После</a:t>
            </a:r>
            <a:r>
              <a:rPr dirty="0" spc="-35"/>
              <a:t> </a:t>
            </a:r>
            <a:r>
              <a:rPr dirty="0"/>
              <a:t>завершения</a:t>
            </a:r>
            <a:r>
              <a:rPr dirty="0" spc="-50"/>
              <a:t> </a:t>
            </a:r>
            <a:r>
              <a:rPr dirty="0"/>
              <a:t>ситуации</a:t>
            </a:r>
            <a:r>
              <a:rPr dirty="0" spc="-25"/>
              <a:t> </a:t>
            </a:r>
            <a:r>
              <a:rPr dirty="0"/>
              <a:t>не</a:t>
            </a:r>
            <a:r>
              <a:rPr dirty="0" spc="-30"/>
              <a:t> </a:t>
            </a:r>
            <a:r>
              <a:rPr dirty="0"/>
              <a:t>требовать</a:t>
            </a:r>
            <a:r>
              <a:rPr dirty="0" spc="-40"/>
              <a:t> </a:t>
            </a:r>
            <a:r>
              <a:rPr dirty="0"/>
              <a:t>от</a:t>
            </a:r>
            <a:r>
              <a:rPr dirty="0" spc="-25"/>
              <a:t> </a:t>
            </a:r>
            <a:r>
              <a:rPr dirty="0"/>
              <a:t>детей</a:t>
            </a:r>
            <a:r>
              <a:rPr dirty="0" spc="-30"/>
              <a:t> </a:t>
            </a:r>
            <a:r>
              <a:rPr dirty="0"/>
              <a:t>немедленно</a:t>
            </a:r>
            <a:r>
              <a:rPr dirty="0" spc="-55"/>
              <a:t> </a:t>
            </a:r>
            <a:r>
              <a:rPr dirty="0"/>
              <a:t>«собраться»</a:t>
            </a:r>
            <a:r>
              <a:rPr dirty="0" spc="-40"/>
              <a:t> </a:t>
            </a:r>
            <a:r>
              <a:rPr dirty="0"/>
              <a:t>и</a:t>
            </a:r>
            <a:r>
              <a:rPr dirty="0" spc="-20"/>
              <a:t> </a:t>
            </a:r>
            <a:r>
              <a:rPr dirty="0" spc="-25"/>
              <a:t>не </a:t>
            </a:r>
            <a:r>
              <a:rPr dirty="0" spc="-25"/>
              <a:t>	</a:t>
            </a:r>
            <a:r>
              <a:rPr dirty="0"/>
              <a:t>начинать</a:t>
            </a:r>
            <a:r>
              <a:rPr dirty="0" spc="-70"/>
              <a:t> </a:t>
            </a:r>
            <a:r>
              <a:rPr dirty="0"/>
              <a:t>подробное</a:t>
            </a:r>
            <a:r>
              <a:rPr dirty="0" spc="-65"/>
              <a:t> </a:t>
            </a:r>
            <a:r>
              <a:rPr dirty="0"/>
              <a:t>обсуждение</a:t>
            </a:r>
            <a:r>
              <a:rPr dirty="0" spc="-45"/>
              <a:t> </a:t>
            </a:r>
            <a:r>
              <a:rPr dirty="0"/>
              <a:t>тревожных</a:t>
            </a:r>
            <a:r>
              <a:rPr dirty="0" spc="-60"/>
              <a:t> </a:t>
            </a:r>
            <a:r>
              <a:rPr dirty="0" spc="-10"/>
              <a:t>деталей</a:t>
            </a: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6054852" y="1618488"/>
          <a:ext cx="5655945" cy="2869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470"/>
                <a:gridCol w="494030"/>
                <a:gridCol w="4869180"/>
              </a:tblGrid>
              <a:tr h="22034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4966AC"/>
                      </a:solidFill>
                      <a:prstDash val="solid"/>
                    </a:lnB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4966AC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4966AC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4966AC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00">
                        <a:lnSpc>
                          <a:spcPct val="100000"/>
                        </a:lnSpc>
                        <a:spcBef>
                          <a:spcPts val="1980"/>
                        </a:spcBef>
                      </a:pPr>
                      <a:r>
                        <a:rPr dirty="0" sz="1800" b="1">
                          <a:solidFill>
                            <a:srgbClr val="1A306B"/>
                          </a:solidFill>
                          <a:latin typeface="Arial"/>
                          <a:cs typeface="Arial"/>
                        </a:rPr>
                        <a:t>Чего</a:t>
                      </a:r>
                      <a:r>
                        <a:rPr dirty="0" sz="1800" spc="-65" b="1">
                          <a:solidFill>
                            <a:srgbClr val="1A306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b="1">
                          <a:solidFill>
                            <a:srgbClr val="1A306B"/>
                          </a:solidFill>
                          <a:latin typeface="Arial"/>
                          <a:cs typeface="Arial"/>
                        </a:rPr>
                        <a:t>важно</a:t>
                      </a:r>
                      <a:r>
                        <a:rPr dirty="0" sz="1800" spc="-50" b="1">
                          <a:solidFill>
                            <a:srgbClr val="1A306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1A306B"/>
                          </a:solidFill>
                          <a:latin typeface="Arial"/>
                          <a:cs typeface="Arial"/>
                        </a:rPr>
                        <a:t>избегать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5146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4966AC"/>
                      </a:solidFill>
                      <a:prstDash val="solid"/>
                    </a:lnR>
                    <a:lnT w="6350">
                      <a:solidFill>
                        <a:srgbClr val="4966AC"/>
                      </a:solidFill>
                      <a:prstDash val="solid"/>
                    </a:lnT>
                    <a:solidFill>
                      <a:srgbClr val="FFFFFF">
                        <a:alpha val="39999"/>
                      </a:srgbClr>
                    </a:solidFill>
                  </a:tcPr>
                </a:tc>
              </a:tr>
              <a:tr h="1823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6350">
                      <a:solidFill>
                        <a:srgbClr val="4966AC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361950" indent="-173355">
                        <a:lnSpc>
                          <a:spcPct val="100000"/>
                        </a:lnSpc>
                        <a:spcBef>
                          <a:spcPts val="640"/>
                        </a:spcBef>
                        <a:buChar char="•"/>
                        <a:tabLst>
                          <a:tab pos="361950" algn="l"/>
                        </a:tabLst>
                      </a:pP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Не</a:t>
                      </a:r>
                      <a:r>
                        <a:rPr dirty="0" sz="1200" spc="-5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повышать</a:t>
                      </a:r>
                      <a:r>
                        <a:rPr dirty="0" sz="1200" spc="-5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голос</a:t>
                      </a:r>
                      <a:r>
                        <a:rPr dirty="0" sz="1200" spc="-5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без</a:t>
                      </a:r>
                      <a:r>
                        <a:rPr dirty="0" sz="1200" spc="-4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необходимости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61950" indent="-173355">
                        <a:lnSpc>
                          <a:spcPct val="100000"/>
                        </a:lnSpc>
                        <a:spcBef>
                          <a:spcPts val="240"/>
                        </a:spcBef>
                        <a:buChar char="•"/>
                        <a:tabLst>
                          <a:tab pos="361950" algn="l"/>
                        </a:tabLst>
                      </a:pP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Не</a:t>
                      </a:r>
                      <a:r>
                        <a:rPr dirty="0" sz="1200" spc="-4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стыдить</a:t>
                      </a:r>
                      <a:r>
                        <a:rPr dirty="0" sz="1200" spc="-2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детей</a:t>
                      </a:r>
                      <a:r>
                        <a:rPr dirty="0" sz="1200" spc="-4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за</a:t>
                      </a:r>
                      <a:r>
                        <a:rPr dirty="0" sz="1200" spc="-3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страх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61950" indent="-173355">
                        <a:lnSpc>
                          <a:spcPct val="100000"/>
                        </a:lnSpc>
                        <a:spcBef>
                          <a:spcPts val="229"/>
                        </a:spcBef>
                        <a:buChar char="•"/>
                        <a:tabLst>
                          <a:tab pos="361950" algn="l"/>
                        </a:tabLst>
                      </a:pP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Не</a:t>
                      </a:r>
                      <a:r>
                        <a:rPr dirty="0" sz="1200" spc="-4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говорить</a:t>
                      </a:r>
                      <a:r>
                        <a:rPr dirty="0" sz="1200" spc="-5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«успокойтесь</a:t>
                      </a:r>
                      <a:r>
                        <a:rPr dirty="0" sz="1200" spc="-5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немедленно»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61950" indent="-173355">
                        <a:lnSpc>
                          <a:spcPct val="100000"/>
                        </a:lnSpc>
                        <a:spcBef>
                          <a:spcPts val="229"/>
                        </a:spcBef>
                        <a:buChar char="•"/>
                        <a:tabLst>
                          <a:tab pos="361950" algn="l"/>
                        </a:tabLst>
                      </a:pP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Не</a:t>
                      </a:r>
                      <a:r>
                        <a:rPr dirty="0" sz="1200" spc="-3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спорить</a:t>
                      </a:r>
                      <a:r>
                        <a:rPr dirty="0" sz="1200" spc="-3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1200" spc="-2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ребенком,</a:t>
                      </a:r>
                      <a:r>
                        <a:rPr dirty="0" sz="1200" spc="-5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который</a:t>
                      </a:r>
                      <a:r>
                        <a:rPr dirty="0" sz="1200" spc="-5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испугался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61950" indent="-173355">
                        <a:lnSpc>
                          <a:spcPct val="100000"/>
                        </a:lnSpc>
                        <a:spcBef>
                          <a:spcPts val="229"/>
                        </a:spcBef>
                        <a:buChar char="•"/>
                        <a:tabLst>
                          <a:tab pos="361950" algn="l"/>
                        </a:tabLst>
                      </a:pP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Не давать </a:t>
                      </a:r>
                      <a:r>
                        <a:rPr dirty="0" sz="1200" spc="-1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катастрофических</a:t>
                      </a:r>
                      <a:r>
                        <a:rPr dirty="0" sz="1200" spc="-2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комментариев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61950" indent="-173355">
                        <a:lnSpc>
                          <a:spcPct val="100000"/>
                        </a:lnSpc>
                        <a:spcBef>
                          <a:spcPts val="225"/>
                        </a:spcBef>
                        <a:buChar char="•"/>
                        <a:tabLst>
                          <a:tab pos="361950" algn="l"/>
                        </a:tabLst>
                      </a:pP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Не</a:t>
                      </a:r>
                      <a:r>
                        <a:rPr dirty="0" sz="1200" spc="-3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демонстрировать</a:t>
                      </a:r>
                      <a:r>
                        <a:rPr dirty="0" sz="1200" spc="-4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детям</a:t>
                      </a:r>
                      <a:r>
                        <a:rPr dirty="0" sz="1200" spc="-3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новости,</a:t>
                      </a:r>
                      <a:r>
                        <a:rPr dirty="0" sz="1200" spc="-3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фото</a:t>
                      </a:r>
                      <a:r>
                        <a:rPr dirty="0" sz="1200" spc="-4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или</a:t>
                      </a:r>
                      <a:r>
                        <a:rPr dirty="0" sz="1200" spc="-1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видео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61950" indent="-173355">
                        <a:lnSpc>
                          <a:spcPct val="100000"/>
                        </a:lnSpc>
                        <a:spcBef>
                          <a:spcPts val="240"/>
                        </a:spcBef>
                        <a:buChar char="•"/>
                        <a:tabLst>
                          <a:tab pos="361950" algn="l"/>
                        </a:tabLst>
                      </a:pP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Не</a:t>
                      </a:r>
                      <a:r>
                        <a:rPr dirty="0" sz="1200" spc="-2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превращать</a:t>
                      </a:r>
                      <a:r>
                        <a:rPr dirty="0" sz="1200" spc="-3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момент</a:t>
                      </a:r>
                      <a:r>
                        <a:rPr dirty="0" sz="1200" spc="-4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сирены</a:t>
                      </a:r>
                      <a:r>
                        <a:rPr dirty="0" sz="1200" spc="-2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dirty="0" sz="1200" spc="-2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обсуждение</a:t>
                      </a:r>
                      <a:r>
                        <a:rPr dirty="0" sz="1200" spc="-1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возможных</a:t>
                      </a:r>
                      <a:r>
                        <a:rPr dirty="0" sz="1200" spc="-35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>
                          <a:solidFill>
                            <a:srgbClr val="3A3535"/>
                          </a:solidFill>
                          <a:latin typeface="Arial"/>
                          <a:cs typeface="Arial"/>
                        </a:rPr>
                        <a:t>сценариев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1280">
                    <a:lnL w="6350">
                      <a:solidFill>
                        <a:srgbClr val="4966AC"/>
                      </a:solidFill>
                      <a:prstDash val="solid"/>
                    </a:lnL>
                    <a:lnR w="6350">
                      <a:solidFill>
                        <a:srgbClr val="4966AC"/>
                      </a:solidFill>
                      <a:prstDash val="solid"/>
                    </a:lnR>
                    <a:lnB w="6350">
                      <a:solidFill>
                        <a:srgbClr val="4966AC"/>
                      </a:solidFill>
                      <a:prstDash val="solid"/>
                    </a:lnB>
                    <a:solidFill>
                      <a:srgbClr val="FFFFFF">
                        <a:alpha val="3999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5" name="object 15"/>
          <p:cNvSpPr/>
          <p:nvPr/>
        </p:nvSpPr>
        <p:spPr>
          <a:xfrm>
            <a:off x="6265164" y="4703064"/>
            <a:ext cx="5389245" cy="1790700"/>
          </a:xfrm>
          <a:custGeom>
            <a:avLst/>
            <a:gdLst/>
            <a:ahLst/>
            <a:cxnLst/>
            <a:rect l="l" t="t" r="r" b="b"/>
            <a:pathLst>
              <a:path w="5389245" h="1790700">
                <a:moveTo>
                  <a:pt x="5236337" y="0"/>
                </a:moveTo>
                <a:lnTo>
                  <a:pt x="152526" y="0"/>
                </a:lnTo>
                <a:lnTo>
                  <a:pt x="104331" y="7779"/>
                </a:lnTo>
                <a:lnTo>
                  <a:pt x="62462" y="29439"/>
                </a:lnTo>
                <a:lnTo>
                  <a:pt x="29439" y="62462"/>
                </a:lnTo>
                <a:lnTo>
                  <a:pt x="7779" y="104331"/>
                </a:lnTo>
                <a:lnTo>
                  <a:pt x="0" y="152527"/>
                </a:lnTo>
                <a:lnTo>
                  <a:pt x="0" y="1638134"/>
                </a:lnTo>
                <a:lnTo>
                  <a:pt x="7779" y="1686354"/>
                </a:lnTo>
                <a:lnTo>
                  <a:pt x="29439" y="1728234"/>
                </a:lnTo>
                <a:lnTo>
                  <a:pt x="62462" y="1761261"/>
                </a:lnTo>
                <a:lnTo>
                  <a:pt x="104331" y="1782921"/>
                </a:lnTo>
                <a:lnTo>
                  <a:pt x="152526" y="1790700"/>
                </a:lnTo>
                <a:lnTo>
                  <a:pt x="5236337" y="1790700"/>
                </a:lnTo>
                <a:lnTo>
                  <a:pt x="5284532" y="1782921"/>
                </a:lnTo>
                <a:lnTo>
                  <a:pt x="5326401" y="1761261"/>
                </a:lnTo>
                <a:lnTo>
                  <a:pt x="5359424" y="1728234"/>
                </a:lnTo>
                <a:lnTo>
                  <a:pt x="5381084" y="1686354"/>
                </a:lnTo>
                <a:lnTo>
                  <a:pt x="5388864" y="1638134"/>
                </a:lnTo>
                <a:lnTo>
                  <a:pt x="5388864" y="152527"/>
                </a:lnTo>
                <a:lnTo>
                  <a:pt x="5381084" y="104331"/>
                </a:lnTo>
                <a:lnTo>
                  <a:pt x="5359424" y="62462"/>
                </a:lnTo>
                <a:lnTo>
                  <a:pt x="5326401" y="29439"/>
                </a:lnTo>
                <a:lnTo>
                  <a:pt x="5284532" y="7779"/>
                </a:lnTo>
                <a:lnTo>
                  <a:pt x="5236337" y="0"/>
                </a:lnTo>
                <a:close/>
              </a:path>
            </a:pathLst>
          </a:custGeom>
          <a:solidFill>
            <a:srgbClr val="C0C9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6427723" y="4923510"/>
            <a:ext cx="5030470" cy="126365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1400" b="1">
                <a:latin typeface="Arial"/>
                <a:cs typeface="Arial"/>
              </a:rPr>
              <a:t>Главный</a:t>
            </a:r>
            <a:r>
              <a:rPr dirty="0" sz="1400" spc="-6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психологический</a:t>
            </a:r>
            <a:r>
              <a:rPr dirty="0" sz="1400" spc="-6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ориентир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для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педагога:</a:t>
            </a:r>
            <a:endParaRPr sz="1400">
              <a:latin typeface="Arial"/>
              <a:cs typeface="Arial"/>
            </a:endParaRPr>
          </a:p>
          <a:p>
            <a:pPr marL="12700" marR="46355">
              <a:lnSpc>
                <a:spcPts val="196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в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момент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тревоги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дети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опираются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не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только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на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инструкцию, </a:t>
            </a:r>
            <a:r>
              <a:rPr dirty="0" sz="1400">
                <a:latin typeface="Arial"/>
                <a:cs typeface="Arial"/>
              </a:rPr>
              <a:t>но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и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на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состояние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взрослого.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Спокойный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голос,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короткие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1400">
                <a:latin typeface="Arial"/>
                <a:cs typeface="Arial"/>
              </a:rPr>
              <a:t>команды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и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отсутствие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эмоционального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заражения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помогают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1400">
                <a:latin typeface="Arial"/>
                <a:cs typeface="Arial"/>
              </a:rPr>
              <a:t>сохранить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управляемость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группы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87480" y="6336169"/>
              <a:ext cx="250698" cy="1860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8657" y="419480"/>
            <a:ext cx="4903470" cy="958215"/>
          </a:xfrm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ts val="3740"/>
              </a:lnSpc>
              <a:spcBef>
                <a:spcPts val="65"/>
              </a:spcBef>
            </a:pPr>
            <a:r>
              <a:rPr dirty="0"/>
              <a:t>Работа</a:t>
            </a:r>
            <a:r>
              <a:rPr dirty="0" spc="-35"/>
              <a:t> </a:t>
            </a:r>
            <a:r>
              <a:rPr dirty="0"/>
              <a:t>с </a:t>
            </a:r>
            <a:r>
              <a:rPr dirty="0" spc="-10"/>
              <a:t>родителями, </a:t>
            </a:r>
            <a:r>
              <a:rPr dirty="0"/>
              <a:t>педагогами</a:t>
            </a:r>
            <a:r>
              <a:rPr dirty="0" spc="-60"/>
              <a:t> </a:t>
            </a:r>
            <a:r>
              <a:rPr dirty="0"/>
              <a:t>и</a:t>
            </a:r>
            <a:r>
              <a:rPr dirty="0" spc="-30"/>
              <a:t> </a:t>
            </a:r>
            <a:r>
              <a:rPr dirty="0" spc="-10"/>
              <a:t>классом</a:t>
            </a:r>
          </a:p>
        </p:txBody>
      </p:sp>
      <p:grpSp>
        <p:nvGrpSpPr>
          <p:cNvPr id="37" name="object 37"/>
          <p:cNvGrpSpPr/>
          <p:nvPr/>
        </p:nvGrpSpPr>
        <p:grpSpPr>
          <a:xfrm>
            <a:off x="9569195" y="298704"/>
            <a:ext cx="1283335" cy="655320"/>
            <a:chOff x="9569195" y="298704"/>
            <a:chExt cx="1283335" cy="655320"/>
          </a:xfrm>
        </p:grpSpPr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45851" y="312420"/>
              <a:ext cx="606551" cy="62788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69195" y="298704"/>
              <a:ext cx="670559" cy="65532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49020" y="1339834"/>
            <a:ext cx="10467340" cy="465455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dirty="0" sz="1100">
                <a:latin typeface="Arial"/>
                <a:cs typeface="Arial"/>
              </a:rPr>
              <a:t>Работа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ребенком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невозможна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без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работы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ближайшим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окружением.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Родители,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педагоги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классная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группа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могут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быть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как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ресурсом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стабилизации,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так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и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14"/>
              </a:spcBef>
            </a:pPr>
            <a:r>
              <a:rPr dirty="0" sz="1100">
                <a:latin typeface="Arial"/>
                <a:cs typeface="Arial"/>
              </a:rPr>
              <a:t>фактором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усиления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тревоги.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43127" y="1964435"/>
            <a:ext cx="3572510" cy="4267200"/>
            <a:chOff x="643127" y="1964435"/>
            <a:chExt cx="3572510" cy="4267200"/>
          </a:xfrm>
        </p:grpSpPr>
        <p:sp>
          <p:nvSpPr>
            <p:cNvPr id="8" name="object 8"/>
            <p:cNvSpPr/>
            <p:nvPr/>
          </p:nvSpPr>
          <p:spPr>
            <a:xfrm>
              <a:off x="662177" y="1983485"/>
              <a:ext cx="3534410" cy="4229100"/>
            </a:xfrm>
            <a:custGeom>
              <a:avLst/>
              <a:gdLst/>
              <a:ahLst/>
              <a:cxnLst/>
              <a:rect l="l" t="t" r="r" b="b"/>
              <a:pathLst>
                <a:path w="3534410" h="4229100">
                  <a:moveTo>
                    <a:pt x="3482086" y="0"/>
                  </a:moveTo>
                  <a:lnTo>
                    <a:pt x="76136" y="0"/>
                  </a:lnTo>
                  <a:lnTo>
                    <a:pt x="46500" y="5974"/>
                  </a:lnTo>
                  <a:lnTo>
                    <a:pt x="22299" y="22272"/>
                  </a:lnTo>
                  <a:lnTo>
                    <a:pt x="5983" y="46452"/>
                  </a:lnTo>
                  <a:lnTo>
                    <a:pt x="0" y="76073"/>
                  </a:lnTo>
                  <a:lnTo>
                    <a:pt x="0" y="4153014"/>
                  </a:lnTo>
                  <a:lnTo>
                    <a:pt x="5983" y="4182631"/>
                  </a:lnTo>
                  <a:lnTo>
                    <a:pt x="22299" y="4206816"/>
                  </a:lnTo>
                  <a:lnTo>
                    <a:pt x="46500" y="4223121"/>
                  </a:lnTo>
                  <a:lnTo>
                    <a:pt x="76136" y="4229100"/>
                  </a:lnTo>
                  <a:lnTo>
                    <a:pt x="3482086" y="4229100"/>
                  </a:lnTo>
                  <a:lnTo>
                    <a:pt x="3502330" y="4225011"/>
                  </a:lnTo>
                  <a:lnTo>
                    <a:pt x="3518884" y="4213863"/>
                  </a:lnTo>
                  <a:lnTo>
                    <a:pt x="3530056" y="4197328"/>
                  </a:lnTo>
                  <a:lnTo>
                    <a:pt x="3534156" y="4177080"/>
                  </a:lnTo>
                  <a:lnTo>
                    <a:pt x="3534156" y="52069"/>
                  </a:lnTo>
                  <a:lnTo>
                    <a:pt x="3530056" y="31771"/>
                  </a:lnTo>
                  <a:lnTo>
                    <a:pt x="3518884" y="15224"/>
                  </a:lnTo>
                  <a:lnTo>
                    <a:pt x="3502330" y="4081"/>
                  </a:lnTo>
                  <a:lnTo>
                    <a:pt x="3482086" y="0"/>
                  </a:lnTo>
                  <a:close/>
                </a:path>
              </a:pathLst>
            </a:custGeom>
            <a:solidFill>
              <a:srgbClr val="FFFFFF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62177" y="1983485"/>
              <a:ext cx="3534410" cy="4229100"/>
            </a:xfrm>
            <a:custGeom>
              <a:avLst/>
              <a:gdLst/>
              <a:ahLst/>
              <a:cxnLst/>
              <a:rect l="l" t="t" r="r" b="b"/>
              <a:pathLst>
                <a:path w="3534410" h="4229100">
                  <a:moveTo>
                    <a:pt x="76136" y="0"/>
                  </a:moveTo>
                  <a:lnTo>
                    <a:pt x="3482086" y="0"/>
                  </a:lnTo>
                  <a:lnTo>
                    <a:pt x="3502330" y="4081"/>
                  </a:lnTo>
                  <a:lnTo>
                    <a:pt x="3518884" y="15224"/>
                  </a:lnTo>
                  <a:lnTo>
                    <a:pt x="3530056" y="31771"/>
                  </a:lnTo>
                  <a:lnTo>
                    <a:pt x="3534156" y="52069"/>
                  </a:lnTo>
                  <a:lnTo>
                    <a:pt x="3534156" y="4177080"/>
                  </a:lnTo>
                  <a:lnTo>
                    <a:pt x="3530056" y="4197328"/>
                  </a:lnTo>
                  <a:lnTo>
                    <a:pt x="3518884" y="4213863"/>
                  </a:lnTo>
                  <a:lnTo>
                    <a:pt x="3502330" y="4225011"/>
                  </a:lnTo>
                  <a:lnTo>
                    <a:pt x="3482086" y="4229100"/>
                  </a:lnTo>
                  <a:lnTo>
                    <a:pt x="76136" y="4229100"/>
                  </a:lnTo>
                  <a:lnTo>
                    <a:pt x="46500" y="4223121"/>
                  </a:lnTo>
                  <a:lnTo>
                    <a:pt x="22299" y="4206816"/>
                  </a:lnTo>
                  <a:lnTo>
                    <a:pt x="5983" y="4182631"/>
                  </a:lnTo>
                  <a:lnTo>
                    <a:pt x="0" y="4153014"/>
                  </a:lnTo>
                  <a:lnTo>
                    <a:pt x="0" y="76073"/>
                  </a:lnTo>
                  <a:lnTo>
                    <a:pt x="5983" y="46452"/>
                  </a:lnTo>
                  <a:lnTo>
                    <a:pt x="22299" y="22272"/>
                  </a:lnTo>
                  <a:lnTo>
                    <a:pt x="46500" y="5974"/>
                  </a:lnTo>
                  <a:lnTo>
                    <a:pt x="76136" y="0"/>
                  </a:lnTo>
                </a:path>
              </a:pathLst>
            </a:custGeom>
            <a:ln w="28956">
              <a:solidFill>
                <a:srgbClr val="497C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85037" y="1983485"/>
              <a:ext cx="3511550" cy="4229100"/>
            </a:xfrm>
            <a:custGeom>
              <a:avLst/>
              <a:gdLst/>
              <a:ahLst/>
              <a:cxnLst/>
              <a:rect l="l" t="t" r="r" b="b"/>
              <a:pathLst>
                <a:path w="3511550" h="4229100">
                  <a:moveTo>
                    <a:pt x="0" y="22225"/>
                  </a:moveTo>
                  <a:lnTo>
                    <a:pt x="11594" y="12751"/>
                  </a:lnTo>
                  <a:lnTo>
                    <a:pt x="24696" y="5778"/>
                  </a:lnTo>
                  <a:lnTo>
                    <a:pt x="38906" y="1472"/>
                  </a:lnTo>
                  <a:lnTo>
                    <a:pt x="53822" y="0"/>
                  </a:lnTo>
                  <a:lnTo>
                    <a:pt x="3459226" y="0"/>
                  </a:lnTo>
                  <a:lnTo>
                    <a:pt x="3479524" y="4081"/>
                  </a:lnTo>
                  <a:lnTo>
                    <a:pt x="3496071" y="15224"/>
                  </a:lnTo>
                  <a:lnTo>
                    <a:pt x="3507214" y="31771"/>
                  </a:lnTo>
                  <a:lnTo>
                    <a:pt x="3511296" y="52069"/>
                  </a:lnTo>
                  <a:lnTo>
                    <a:pt x="3511296" y="4177080"/>
                  </a:lnTo>
                  <a:lnTo>
                    <a:pt x="3507214" y="4197328"/>
                  </a:lnTo>
                  <a:lnTo>
                    <a:pt x="3496071" y="4213863"/>
                  </a:lnTo>
                  <a:lnTo>
                    <a:pt x="3479524" y="4225011"/>
                  </a:lnTo>
                  <a:lnTo>
                    <a:pt x="3459226" y="4229100"/>
                  </a:lnTo>
                  <a:lnTo>
                    <a:pt x="53822" y="4229100"/>
                  </a:lnTo>
                  <a:lnTo>
                    <a:pt x="38906" y="4227624"/>
                  </a:lnTo>
                  <a:lnTo>
                    <a:pt x="24696" y="4223308"/>
                  </a:lnTo>
                  <a:lnTo>
                    <a:pt x="11594" y="4216316"/>
                  </a:lnTo>
                  <a:lnTo>
                    <a:pt x="0" y="4206811"/>
                  </a:lnTo>
                </a:path>
              </a:pathLst>
            </a:custGeom>
            <a:ln w="38099">
              <a:solidFill>
                <a:srgbClr val="497C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43127" y="1982723"/>
              <a:ext cx="76200" cy="4229100"/>
            </a:xfrm>
            <a:custGeom>
              <a:avLst/>
              <a:gdLst/>
              <a:ahLst/>
              <a:cxnLst/>
              <a:rect l="l" t="t" r="r" b="b"/>
              <a:pathLst>
                <a:path w="76200" h="4229100">
                  <a:moveTo>
                    <a:pt x="76200" y="0"/>
                  </a:moveTo>
                  <a:lnTo>
                    <a:pt x="52095" y="0"/>
                  </a:lnTo>
                  <a:lnTo>
                    <a:pt x="31820" y="4081"/>
                  </a:lnTo>
                  <a:lnTo>
                    <a:pt x="15260" y="15224"/>
                  </a:lnTo>
                  <a:lnTo>
                    <a:pt x="4094" y="31771"/>
                  </a:lnTo>
                  <a:lnTo>
                    <a:pt x="0" y="52070"/>
                  </a:lnTo>
                  <a:lnTo>
                    <a:pt x="0" y="4177080"/>
                  </a:lnTo>
                  <a:lnTo>
                    <a:pt x="4094" y="4197328"/>
                  </a:lnTo>
                  <a:lnTo>
                    <a:pt x="15260" y="4213863"/>
                  </a:lnTo>
                  <a:lnTo>
                    <a:pt x="31820" y="4225011"/>
                  </a:lnTo>
                  <a:lnTo>
                    <a:pt x="52095" y="4229100"/>
                  </a:lnTo>
                  <a:lnTo>
                    <a:pt x="76200" y="42291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5C92C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873963" y="2126107"/>
            <a:ext cx="21621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1A306B"/>
                </a:solidFill>
                <a:latin typeface="Arial Black"/>
                <a:cs typeface="Arial Black"/>
              </a:rPr>
              <a:t>Работа</a:t>
            </a:r>
            <a:r>
              <a:rPr dirty="0" sz="1400" spc="-3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00">
                <a:solidFill>
                  <a:srgbClr val="1A306B"/>
                </a:solidFill>
                <a:latin typeface="Arial Black"/>
                <a:cs typeface="Arial Black"/>
              </a:rPr>
              <a:t>с</a:t>
            </a:r>
            <a:r>
              <a:rPr dirty="0" sz="1400" spc="-5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00" spc="-10">
                <a:solidFill>
                  <a:srgbClr val="1A306B"/>
                </a:solidFill>
                <a:latin typeface="Arial Black"/>
                <a:cs typeface="Arial Black"/>
              </a:rPr>
              <a:t>родителями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3963" y="2987802"/>
            <a:ext cx="7556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3963" y="3720845"/>
            <a:ext cx="7556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3963" y="2424760"/>
            <a:ext cx="3133725" cy="1713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900" marR="5080" indent="-457834">
              <a:lnSpc>
                <a:spcPct val="130900"/>
              </a:lnSpc>
              <a:spcBef>
                <a:spcPts val="95"/>
              </a:spcBef>
              <a:buChar char="•"/>
              <a:tabLst>
                <a:tab pos="469900" algn="l"/>
              </a:tabLst>
            </a:pPr>
            <a:r>
              <a:rPr dirty="0" sz="1100">
                <a:latin typeface="Arial"/>
                <a:cs typeface="Arial"/>
              </a:rPr>
              <a:t>Ребенок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считывает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только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слова,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но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эмоциональное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состояние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взрослых</a:t>
            </a:r>
            <a:endParaRPr sz="1100">
              <a:latin typeface="Arial"/>
              <a:cs typeface="Arial"/>
            </a:endParaRPr>
          </a:p>
          <a:p>
            <a:pPr marL="469900" marR="213360">
              <a:lnSpc>
                <a:spcPct val="130500"/>
              </a:lnSpc>
              <a:spcBef>
                <a:spcPts val="605"/>
              </a:spcBef>
            </a:pPr>
            <a:r>
              <a:rPr dirty="0" sz="1100">
                <a:latin typeface="Arial"/>
                <a:cs typeface="Arial"/>
              </a:rPr>
              <a:t>Спокойные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возрастные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объяснения, </a:t>
            </a:r>
            <a:r>
              <a:rPr dirty="0" sz="1100">
                <a:latin typeface="Arial"/>
                <a:cs typeface="Arial"/>
              </a:rPr>
              <a:t>сохранение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режима,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снижение </a:t>
            </a:r>
            <a:r>
              <a:rPr dirty="0" sz="1100">
                <a:latin typeface="Arial"/>
                <a:cs typeface="Arial"/>
              </a:rPr>
              <a:t>информационной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перегрузки</a:t>
            </a:r>
            <a:endParaRPr sz="1100">
              <a:latin typeface="Arial"/>
              <a:cs typeface="Arial"/>
            </a:endParaRPr>
          </a:p>
          <a:p>
            <a:pPr marL="469900" marR="169545">
              <a:lnSpc>
                <a:spcPct val="130900"/>
              </a:lnSpc>
              <a:spcBef>
                <a:spcPts val="600"/>
              </a:spcBef>
            </a:pPr>
            <a:r>
              <a:rPr dirty="0" sz="1100">
                <a:latin typeface="Arial"/>
                <a:cs typeface="Arial"/>
              </a:rPr>
              <a:t>Отсутствие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давления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требованием </a:t>
            </a:r>
            <a:r>
              <a:rPr dirty="0" sz="1100">
                <a:latin typeface="Arial"/>
                <a:cs typeface="Arial"/>
              </a:rPr>
              <a:t>подробно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рассказывать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пережитом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3963" y="4970779"/>
            <a:ext cx="7556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3963" y="4188155"/>
            <a:ext cx="2904490" cy="141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900" marR="5080" indent="-457834">
              <a:lnSpc>
                <a:spcPct val="131000"/>
              </a:lnSpc>
              <a:spcBef>
                <a:spcPts val="95"/>
              </a:spcBef>
              <a:buChar char="•"/>
              <a:tabLst>
                <a:tab pos="469900" algn="l"/>
              </a:tabLst>
            </a:pPr>
            <a:r>
              <a:rPr dirty="0" sz="1100">
                <a:latin typeface="Arial"/>
                <a:cs typeface="Arial"/>
              </a:rPr>
              <a:t>Наблюдение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за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сном,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аппетитом, </a:t>
            </a:r>
            <a:r>
              <a:rPr dirty="0" sz="1100">
                <a:latin typeface="Arial"/>
                <a:cs typeface="Arial"/>
              </a:rPr>
              <a:t>настроением,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учебной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активностью, поведением</a:t>
            </a:r>
            <a:endParaRPr sz="1100">
              <a:latin typeface="Arial"/>
              <a:cs typeface="Arial"/>
            </a:endParaRPr>
          </a:p>
          <a:p>
            <a:pPr marL="469900" marR="233045">
              <a:lnSpc>
                <a:spcPct val="130500"/>
              </a:lnSpc>
              <a:spcBef>
                <a:spcPts val="605"/>
              </a:spcBef>
            </a:pPr>
            <a:r>
              <a:rPr dirty="0" sz="1100">
                <a:latin typeface="Arial"/>
                <a:cs typeface="Arial"/>
              </a:rPr>
              <a:t>При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усилении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симптомов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или </a:t>
            </a:r>
            <a:r>
              <a:rPr dirty="0" sz="1100">
                <a:latin typeface="Arial"/>
                <a:cs typeface="Arial"/>
              </a:rPr>
              <a:t>признаках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риска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–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обращение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за </a:t>
            </a:r>
            <a:r>
              <a:rPr dirty="0" sz="1100">
                <a:latin typeface="Arial"/>
                <a:cs typeface="Arial"/>
              </a:rPr>
              <a:t>дополнительной</a:t>
            </a:r>
            <a:r>
              <a:rPr dirty="0" sz="1100" spc="18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помощью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309871" y="1968880"/>
            <a:ext cx="3580129" cy="4258310"/>
            <a:chOff x="4309871" y="1968880"/>
            <a:chExt cx="3580129" cy="4258310"/>
          </a:xfrm>
        </p:grpSpPr>
        <p:sp>
          <p:nvSpPr>
            <p:cNvPr id="19" name="object 19"/>
            <p:cNvSpPr/>
            <p:nvPr/>
          </p:nvSpPr>
          <p:spPr>
            <a:xfrm>
              <a:off x="4363973" y="1983485"/>
              <a:ext cx="3511550" cy="4229100"/>
            </a:xfrm>
            <a:custGeom>
              <a:avLst/>
              <a:gdLst/>
              <a:ahLst/>
              <a:cxnLst/>
              <a:rect l="l" t="t" r="r" b="b"/>
              <a:pathLst>
                <a:path w="3511550" h="4229100">
                  <a:moveTo>
                    <a:pt x="3459226" y="0"/>
                  </a:moveTo>
                  <a:lnTo>
                    <a:pt x="53848" y="0"/>
                  </a:lnTo>
                  <a:lnTo>
                    <a:pt x="38915" y="1472"/>
                  </a:lnTo>
                  <a:lnTo>
                    <a:pt x="24685" y="5778"/>
                  </a:lnTo>
                  <a:lnTo>
                    <a:pt x="11574" y="12751"/>
                  </a:lnTo>
                  <a:lnTo>
                    <a:pt x="0" y="22225"/>
                  </a:lnTo>
                  <a:lnTo>
                    <a:pt x="0" y="4206811"/>
                  </a:lnTo>
                  <a:lnTo>
                    <a:pt x="11574" y="4216316"/>
                  </a:lnTo>
                  <a:lnTo>
                    <a:pt x="24685" y="4223308"/>
                  </a:lnTo>
                  <a:lnTo>
                    <a:pt x="38915" y="4227624"/>
                  </a:lnTo>
                  <a:lnTo>
                    <a:pt x="53848" y="4229100"/>
                  </a:lnTo>
                  <a:lnTo>
                    <a:pt x="3459226" y="4229100"/>
                  </a:lnTo>
                  <a:lnTo>
                    <a:pt x="3479524" y="4225011"/>
                  </a:lnTo>
                  <a:lnTo>
                    <a:pt x="3496071" y="4213863"/>
                  </a:lnTo>
                  <a:lnTo>
                    <a:pt x="3507214" y="4197328"/>
                  </a:lnTo>
                  <a:lnTo>
                    <a:pt x="3511296" y="4177080"/>
                  </a:lnTo>
                  <a:lnTo>
                    <a:pt x="3511296" y="52069"/>
                  </a:lnTo>
                  <a:lnTo>
                    <a:pt x="3507214" y="31771"/>
                  </a:lnTo>
                  <a:lnTo>
                    <a:pt x="3496071" y="15224"/>
                  </a:lnTo>
                  <a:lnTo>
                    <a:pt x="3479524" y="4081"/>
                  </a:lnTo>
                  <a:lnTo>
                    <a:pt x="3459226" y="0"/>
                  </a:lnTo>
                  <a:close/>
                </a:path>
              </a:pathLst>
            </a:custGeom>
            <a:solidFill>
              <a:srgbClr val="FFFFFF">
                <a:alpha val="4901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363973" y="1983485"/>
              <a:ext cx="3511550" cy="4229100"/>
            </a:xfrm>
            <a:custGeom>
              <a:avLst/>
              <a:gdLst/>
              <a:ahLst/>
              <a:cxnLst/>
              <a:rect l="l" t="t" r="r" b="b"/>
              <a:pathLst>
                <a:path w="3511550" h="4229100">
                  <a:moveTo>
                    <a:pt x="0" y="22225"/>
                  </a:moveTo>
                  <a:lnTo>
                    <a:pt x="11574" y="12751"/>
                  </a:lnTo>
                  <a:lnTo>
                    <a:pt x="24685" y="5778"/>
                  </a:lnTo>
                  <a:lnTo>
                    <a:pt x="38915" y="1472"/>
                  </a:lnTo>
                  <a:lnTo>
                    <a:pt x="53848" y="0"/>
                  </a:lnTo>
                  <a:lnTo>
                    <a:pt x="3459226" y="0"/>
                  </a:lnTo>
                  <a:lnTo>
                    <a:pt x="3479524" y="4081"/>
                  </a:lnTo>
                  <a:lnTo>
                    <a:pt x="3496071" y="15224"/>
                  </a:lnTo>
                  <a:lnTo>
                    <a:pt x="3507214" y="31771"/>
                  </a:lnTo>
                  <a:lnTo>
                    <a:pt x="3511296" y="52069"/>
                  </a:lnTo>
                  <a:lnTo>
                    <a:pt x="3511296" y="4177080"/>
                  </a:lnTo>
                  <a:lnTo>
                    <a:pt x="3507214" y="4197328"/>
                  </a:lnTo>
                  <a:lnTo>
                    <a:pt x="3496071" y="4213863"/>
                  </a:lnTo>
                  <a:lnTo>
                    <a:pt x="3479524" y="4225011"/>
                  </a:lnTo>
                  <a:lnTo>
                    <a:pt x="3459226" y="4229100"/>
                  </a:lnTo>
                  <a:lnTo>
                    <a:pt x="53848" y="4229100"/>
                  </a:lnTo>
                  <a:lnTo>
                    <a:pt x="38915" y="4227624"/>
                  </a:lnTo>
                  <a:lnTo>
                    <a:pt x="24685" y="4223308"/>
                  </a:lnTo>
                  <a:lnTo>
                    <a:pt x="11574" y="4216316"/>
                  </a:lnTo>
                  <a:lnTo>
                    <a:pt x="0" y="4206811"/>
                  </a:lnTo>
                </a:path>
              </a:pathLst>
            </a:custGeom>
            <a:ln w="28955">
              <a:solidFill>
                <a:srgbClr val="497C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309871" y="1982723"/>
              <a:ext cx="76200" cy="4229100"/>
            </a:xfrm>
            <a:custGeom>
              <a:avLst/>
              <a:gdLst/>
              <a:ahLst/>
              <a:cxnLst/>
              <a:rect l="l" t="t" r="r" b="b"/>
              <a:pathLst>
                <a:path w="76200" h="4229100">
                  <a:moveTo>
                    <a:pt x="76200" y="0"/>
                  </a:moveTo>
                  <a:lnTo>
                    <a:pt x="52069" y="0"/>
                  </a:lnTo>
                  <a:lnTo>
                    <a:pt x="31825" y="4081"/>
                  </a:lnTo>
                  <a:lnTo>
                    <a:pt x="15271" y="15224"/>
                  </a:lnTo>
                  <a:lnTo>
                    <a:pt x="4099" y="31771"/>
                  </a:lnTo>
                  <a:lnTo>
                    <a:pt x="0" y="52070"/>
                  </a:lnTo>
                  <a:lnTo>
                    <a:pt x="0" y="4177080"/>
                  </a:lnTo>
                  <a:lnTo>
                    <a:pt x="4099" y="4197328"/>
                  </a:lnTo>
                  <a:lnTo>
                    <a:pt x="15271" y="4213863"/>
                  </a:lnTo>
                  <a:lnTo>
                    <a:pt x="31825" y="4225011"/>
                  </a:lnTo>
                  <a:lnTo>
                    <a:pt x="52069" y="4229100"/>
                  </a:lnTo>
                  <a:lnTo>
                    <a:pt x="76200" y="42291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5C92C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4541901" y="2126107"/>
            <a:ext cx="21253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1A306B"/>
                </a:solidFill>
                <a:latin typeface="Arial Black"/>
                <a:cs typeface="Arial Black"/>
              </a:rPr>
              <a:t>Работа</a:t>
            </a:r>
            <a:r>
              <a:rPr dirty="0" sz="1400" spc="-3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00">
                <a:solidFill>
                  <a:srgbClr val="1A306B"/>
                </a:solidFill>
                <a:latin typeface="Arial Black"/>
                <a:cs typeface="Arial Black"/>
              </a:rPr>
              <a:t>с</a:t>
            </a:r>
            <a:r>
              <a:rPr dirty="0" sz="1400" spc="-5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00" spc="-10">
                <a:solidFill>
                  <a:srgbClr val="1A306B"/>
                </a:solidFill>
                <a:latin typeface="Arial Black"/>
                <a:cs typeface="Arial Black"/>
              </a:rPr>
              <a:t>педагогами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41901" y="3425190"/>
            <a:ext cx="7556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41901" y="3940301"/>
            <a:ext cx="7556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41901" y="2424760"/>
            <a:ext cx="2867660" cy="17132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469900" marR="5080" indent="-457834">
              <a:lnSpc>
                <a:spcPct val="131000"/>
              </a:lnSpc>
              <a:spcBef>
                <a:spcPts val="90"/>
              </a:spcBef>
              <a:buChar char="•"/>
              <a:tabLst>
                <a:tab pos="469900" algn="l"/>
              </a:tabLst>
            </a:pPr>
            <a:r>
              <a:rPr dirty="0" sz="1100">
                <a:latin typeface="Arial"/>
                <a:cs typeface="Arial"/>
              </a:rPr>
              <a:t>Страх,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снижение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внимания, </a:t>
            </a:r>
            <a:r>
              <a:rPr dirty="0" sz="1100">
                <a:latin typeface="Arial"/>
                <a:cs typeface="Arial"/>
              </a:rPr>
              <a:t>раздражительность,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замкнутость</a:t>
            </a:r>
            <a:r>
              <a:rPr dirty="0" sz="1100" spc="160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– </a:t>
            </a:r>
            <a:r>
              <a:rPr dirty="0" sz="1100">
                <a:latin typeface="Arial"/>
                <a:cs typeface="Arial"/>
              </a:rPr>
              <a:t>возможные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проявления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стрессовой перегрузки</a:t>
            </a:r>
            <a:endParaRPr sz="11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000"/>
              </a:spcBef>
            </a:pPr>
            <a:r>
              <a:rPr dirty="0" sz="1100">
                <a:latin typeface="Arial"/>
                <a:cs typeface="Arial"/>
              </a:rPr>
              <a:t>Сохранять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структуру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урока,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не</a:t>
            </a:r>
            <a:endParaRPr sz="11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405"/>
              </a:spcBef>
            </a:pPr>
            <a:r>
              <a:rPr dirty="0" sz="1100">
                <a:latin typeface="Arial"/>
                <a:cs typeface="Arial"/>
              </a:rPr>
              <a:t>усиливать</a:t>
            </a:r>
            <a:r>
              <a:rPr dirty="0" sz="1100" spc="13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тревожные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обсуждения</a:t>
            </a:r>
            <a:endParaRPr sz="11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010"/>
              </a:spcBef>
            </a:pP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высмеивать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реакции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детей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41901" y="4188155"/>
            <a:ext cx="3114675" cy="68453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505"/>
              </a:spcBef>
              <a:buChar char="•"/>
              <a:tabLst>
                <a:tab pos="469900" algn="l"/>
              </a:tabLst>
            </a:pPr>
            <a:r>
              <a:rPr dirty="0" sz="1100">
                <a:latin typeface="Arial"/>
                <a:cs typeface="Arial"/>
              </a:rPr>
              <a:t>Своевременно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информировать</a:t>
            </a:r>
            <a:endParaRPr sz="1100">
              <a:latin typeface="Arial"/>
              <a:cs typeface="Arial"/>
            </a:endParaRPr>
          </a:p>
          <a:p>
            <a:pPr marL="469900" marR="5080">
              <a:lnSpc>
                <a:spcPct val="130900"/>
              </a:lnSpc>
            </a:pPr>
            <a:r>
              <a:rPr dirty="0" sz="1100">
                <a:latin typeface="Arial"/>
                <a:cs typeface="Arial"/>
              </a:rPr>
              <a:t>психолога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выраженных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изменениях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в </a:t>
            </a:r>
            <a:r>
              <a:rPr dirty="0" sz="1100" spc="-10">
                <a:latin typeface="Arial"/>
                <a:cs typeface="Arial"/>
              </a:rPr>
              <a:t>поведении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978140" y="1964435"/>
            <a:ext cx="3572510" cy="4267200"/>
            <a:chOff x="7978140" y="1964435"/>
            <a:chExt cx="3572510" cy="4267200"/>
          </a:xfrm>
        </p:grpSpPr>
        <p:sp>
          <p:nvSpPr>
            <p:cNvPr id="28" name="object 28"/>
            <p:cNvSpPr/>
            <p:nvPr/>
          </p:nvSpPr>
          <p:spPr>
            <a:xfrm>
              <a:off x="7997190" y="1983485"/>
              <a:ext cx="3534410" cy="4229100"/>
            </a:xfrm>
            <a:custGeom>
              <a:avLst/>
              <a:gdLst/>
              <a:ahLst/>
              <a:cxnLst/>
              <a:rect l="l" t="t" r="r" b="b"/>
              <a:pathLst>
                <a:path w="3534409" h="4229100">
                  <a:moveTo>
                    <a:pt x="3482085" y="0"/>
                  </a:moveTo>
                  <a:lnTo>
                    <a:pt x="76200" y="0"/>
                  </a:lnTo>
                  <a:lnTo>
                    <a:pt x="46505" y="5974"/>
                  </a:lnTo>
                  <a:lnTo>
                    <a:pt x="22288" y="22272"/>
                  </a:lnTo>
                  <a:lnTo>
                    <a:pt x="5976" y="46452"/>
                  </a:lnTo>
                  <a:lnTo>
                    <a:pt x="0" y="76073"/>
                  </a:lnTo>
                  <a:lnTo>
                    <a:pt x="0" y="4153014"/>
                  </a:lnTo>
                  <a:lnTo>
                    <a:pt x="5976" y="4182631"/>
                  </a:lnTo>
                  <a:lnTo>
                    <a:pt x="22288" y="4206816"/>
                  </a:lnTo>
                  <a:lnTo>
                    <a:pt x="46505" y="4223121"/>
                  </a:lnTo>
                  <a:lnTo>
                    <a:pt x="76200" y="4229100"/>
                  </a:lnTo>
                  <a:lnTo>
                    <a:pt x="3482085" y="4229100"/>
                  </a:lnTo>
                  <a:lnTo>
                    <a:pt x="3502330" y="4225011"/>
                  </a:lnTo>
                  <a:lnTo>
                    <a:pt x="3518884" y="4213863"/>
                  </a:lnTo>
                  <a:lnTo>
                    <a:pt x="3530056" y="4197328"/>
                  </a:lnTo>
                  <a:lnTo>
                    <a:pt x="3534155" y="4177080"/>
                  </a:lnTo>
                  <a:lnTo>
                    <a:pt x="3534155" y="52069"/>
                  </a:lnTo>
                  <a:lnTo>
                    <a:pt x="3530056" y="31771"/>
                  </a:lnTo>
                  <a:lnTo>
                    <a:pt x="3518884" y="15224"/>
                  </a:lnTo>
                  <a:lnTo>
                    <a:pt x="3502330" y="4081"/>
                  </a:lnTo>
                  <a:lnTo>
                    <a:pt x="3482085" y="0"/>
                  </a:lnTo>
                  <a:close/>
                </a:path>
              </a:pathLst>
            </a:custGeom>
            <a:solidFill>
              <a:srgbClr val="FFFFFF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7997190" y="1983485"/>
              <a:ext cx="3534410" cy="4229100"/>
            </a:xfrm>
            <a:custGeom>
              <a:avLst/>
              <a:gdLst/>
              <a:ahLst/>
              <a:cxnLst/>
              <a:rect l="l" t="t" r="r" b="b"/>
              <a:pathLst>
                <a:path w="3534409" h="4229100">
                  <a:moveTo>
                    <a:pt x="76200" y="0"/>
                  </a:moveTo>
                  <a:lnTo>
                    <a:pt x="3482085" y="0"/>
                  </a:lnTo>
                  <a:lnTo>
                    <a:pt x="3502330" y="4081"/>
                  </a:lnTo>
                  <a:lnTo>
                    <a:pt x="3518884" y="15224"/>
                  </a:lnTo>
                  <a:lnTo>
                    <a:pt x="3530056" y="31771"/>
                  </a:lnTo>
                  <a:lnTo>
                    <a:pt x="3534155" y="52069"/>
                  </a:lnTo>
                  <a:lnTo>
                    <a:pt x="3534155" y="4177080"/>
                  </a:lnTo>
                  <a:lnTo>
                    <a:pt x="3530056" y="4197328"/>
                  </a:lnTo>
                  <a:lnTo>
                    <a:pt x="3518884" y="4213863"/>
                  </a:lnTo>
                  <a:lnTo>
                    <a:pt x="3502330" y="4225011"/>
                  </a:lnTo>
                  <a:lnTo>
                    <a:pt x="3482085" y="4229100"/>
                  </a:lnTo>
                  <a:lnTo>
                    <a:pt x="76200" y="4229100"/>
                  </a:lnTo>
                  <a:lnTo>
                    <a:pt x="46505" y="4223121"/>
                  </a:lnTo>
                  <a:lnTo>
                    <a:pt x="22288" y="4206816"/>
                  </a:lnTo>
                  <a:lnTo>
                    <a:pt x="5976" y="4182631"/>
                  </a:lnTo>
                  <a:lnTo>
                    <a:pt x="0" y="4153014"/>
                  </a:lnTo>
                  <a:lnTo>
                    <a:pt x="0" y="76073"/>
                  </a:lnTo>
                  <a:lnTo>
                    <a:pt x="5976" y="46452"/>
                  </a:lnTo>
                  <a:lnTo>
                    <a:pt x="22288" y="22272"/>
                  </a:lnTo>
                  <a:lnTo>
                    <a:pt x="46505" y="5974"/>
                  </a:lnTo>
                  <a:lnTo>
                    <a:pt x="76200" y="0"/>
                  </a:lnTo>
                </a:path>
              </a:pathLst>
            </a:custGeom>
            <a:ln w="28956">
              <a:solidFill>
                <a:srgbClr val="497C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020050" y="1983485"/>
              <a:ext cx="3511550" cy="4229100"/>
            </a:xfrm>
            <a:custGeom>
              <a:avLst/>
              <a:gdLst/>
              <a:ahLst/>
              <a:cxnLst/>
              <a:rect l="l" t="t" r="r" b="b"/>
              <a:pathLst>
                <a:path w="3511550" h="4229100">
                  <a:moveTo>
                    <a:pt x="0" y="22225"/>
                  </a:moveTo>
                  <a:lnTo>
                    <a:pt x="11574" y="12751"/>
                  </a:lnTo>
                  <a:lnTo>
                    <a:pt x="24685" y="5778"/>
                  </a:lnTo>
                  <a:lnTo>
                    <a:pt x="38915" y="1472"/>
                  </a:lnTo>
                  <a:lnTo>
                    <a:pt x="53848" y="0"/>
                  </a:lnTo>
                  <a:lnTo>
                    <a:pt x="3459226" y="0"/>
                  </a:lnTo>
                  <a:lnTo>
                    <a:pt x="3479524" y="4081"/>
                  </a:lnTo>
                  <a:lnTo>
                    <a:pt x="3496071" y="15224"/>
                  </a:lnTo>
                  <a:lnTo>
                    <a:pt x="3507214" y="31771"/>
                  </a:lnTo>
                  <a:lnTo>
                    <a:pt x="3511296" y="52069"/>
                  </a:lnTo>
                  <a:lnTo>
                    <a:pt x="3511296" y="4177080"/>
                  </a:lnTo>
                  <a:lnTo>
                    <a:pt x="3507214" y="4197328"/>
                  </a:lnTo>
                  <a:lnTo>
                    <a:pt x="3496071" y="4213863"/>
                  </a:lnTo>
                  <a:lnTo>
                    <a:pt x="3479524" y="4225011"/>
                  </a:lnTo>
                  <a:lnTo>
                    <a:pt x="3459226" y="4229100"/>
                  </a:lnTo>
                  <a:lnTo>
                    <a:pt x="53848" y="4229100"/>
                  </a:lnTo>
                  <a:lnTo>
                    <a:pt x="38915" y="4227624"/>
                  </a:lnTo>
                  <a:lnTo>
                    <a:pt x="24685" y="4223308"/>
                  </a:lnTo>
                  <a:lnTo>
                    <a:pt x="11574" y="4216316"/>
                  </a:lnTo>
                  <a:lnTo>
                    <a:pt x="0" y="4206811"/>
                  </a:lnTo>
                </a:path>
              </a:pathLst>
            </a:custGeom>
            <a:ln w="38099">
              <a:solidFill>
                <a:srgbClr val="497CB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7978140" y="1982723"/>
              <a:ext cx="76200" cy="4229100"/>
            </a:xfrm>
            <a:custGeom>
              <a:avLst/>
              <a:gdLst/>
              <a:ahLst/>
              <a:cxnLst/>
              <a:rect l="l" t="t" r="r" b="b"/>
              <a:pathLst>
                <a:path w="76200" h="4229100">
                  <a:moveTo>
                    <a:pt x="76200" y="0"/>
                  </a:moveTo>
                  <a:lnTo>
                    <a:pt x="52069" y="0"/>
                  </a:lnTo>
                  <a:lnTo>
                    <a:pt x="31825" y="4081"/>
                  </a:lnTo>
                  <a:lnTo>
                    <a:pt x="15271" y="15224"/>
                  </a:lnTo>
                  <a:lnTo>
                    <a:pt x="4099" y="31771"/>
                  </a:lnTo>
                  <a:lnTo>
                    <a:pt x="0" y="52070"/>
                  </a:lnTo>
                  <a:lnTo>
                    <a:pt x="0" y="4177080"/>
                  </a:lnTo>
                  <a:lnTo>
                    <a:pt x="4099" y="4197328"/>
                  </a:lnTo>
                  <a:lnTo>
                    <a:pt x="15271" y="4213863"/>
                  </a:lnTo>
                  <a:lnTo>
                    <a:pt x="31825" y="4225011"/>
                  </a:lnTo>
                  <a:lnTo>
                    <a:pt x="52069" y="4229100"/>
                  </a:lnTo>
                  <a:lnTo>
                    <a:pt x="76200" y="42291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5C92C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8210168" y="2126107"/>
            <a:ext cx="29184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1A306B"/>
                </a:solidFill>
                <a:latin typeface="Arial Black"/>
                <a:cs typeface="Arial Black"/>
              </a:rPr>
              <a:t>Групповая</a:t>
            </a:r>
            <a:r>
              <a:rPr dirty="0" sz="1400" spc="-5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00">
                <a:solidFill>
                  <a:srgbClr val="1A306B"/>
                </a:solidFill>
                <a:latin typeface="Arial Black"/>
                <a:cs typeface="Arial Black"/>
              </a:rPr>
              <a:t>работа</a:t>
            </a:r>
            <a:r>
              <a:rPr dirty="0" sz="1400" spc="-45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00">
                <a:solidFill>
                  <a:srgbClr val="1A306B"/>
                </a:solidFill>
                <a:latin typeface="Arial Black"/>
                <a:cs typeface="Arial Black"/>
              </a:rPr>
              <a:t>с</a:t>
            </a:r>
            <a:r>
              <a:rPr dirty="0" sz="1400" spc="-45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00" spc="-10">
                <a:solidFill>
                  <a:srgbClr val="1A306B"/>
                </a:solidFill>
                <a:latin typeface="Arial Black"/>
                <a:cs typeface="Arial Black"/>
              </a:rPr>
              <a:t>классом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10168" y="2987802"/>
            <a:ext cx="7556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210168" y="3501389"/>
            <a:ext cx="7556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210168" y="2424760"/>
            <a:ext cx="2968625" cy="1713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900" marR="699135" indent="-457200">
              <a:lnSpc>
                <a:spcPct val="130900"/>
              </a:lnSpc>
              <a:spcBef>
                <a:spcPts val="95"/>
              </a:spcBef>
              <a:buChar char="•"/>
              <a:tabLst>
                <a:tab pos="469900" algn="l"/>
              </a:tabLst>
            </a:pPr>
            <a:r>
              <a:rPr dirty="0" sz="1100">
                <a:latin typeface="Arial"/>
                <a:cs typeface="Arial"/>
              </a:rPr>
              <a:t>Психообразовательный</a:t>
            </a:r>
            <a:r>
              <a:rPr dirty="0" sz="1100" spc="195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и </a:t>
            </a:r>
            <a:r>
              <a:rPr dirty="0" sz="1100">
                <a:latin typeface="Arial"/>
                <a:cs typeface="Arial"/>
              </a:rPr>
              <a:t>стабилизирующий</a:t>
            </a:r>
            <a:r>
              <a:rPr dirty="0" sz="1100" spc="2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формат</a:t>
            </a:r>
            <a:endParaRPr sz="1100">
              <a:latin typeface="Arial"/>
              <a:cs typeface="Arial"/>
            </a:endParaRPr>
          </a:p>
          <a:p>
            <a:pPr marL="469900" marR="5080">
              <a:lnSpc>
                <a:spcPct val="130900"/>
              </a:lnSpc>
              <a:spcBef>
                <a:spcPts val="600"/>
              </a:spcBef>
            </a:pPr>
            <a:r>
              <a:rPr dirty="0" sz="1100">
                <a:latin typeface="Arial"/>
                <a:cs typeface="Arial"/>
              </a:rPr>
              <a:t>Недопустимо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просить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всех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детей </a:t>
            </a:r>
            <a:r>
              <a:rPr dirty="0" sz="1100">
                <a:latin typeface="Arial"/>
                <a:cs typeface="Arial"/>
              </a:rPr>
              <a:t>подробно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рассказывать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пережитом</a:t>
            </a:r>
            <a:endParaRPr sz="1100">
              <a:latin typeface="Arial"/>
              <a:cs typeface="Arial"/>
            </a:endParaRPr>
          </a:p>
          <a:p>
            <a:pPr marL="469900" marR="265430">
              <a:lnSpc>
                <a:spcPct val="130900"/>
              </a:lnSpc>
              <a:spcBef>
                <a:spcPts val="590"/>
              </a:spcBef>
            </a:pPr>
            <a:r>
              <a:rPr dirty="0" sz="1100">
                <a:latin typeface="Arial"/>
                <a:cs typeface="Arial"/>
              </a:rPr>
              <a:t>В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фокусе: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правила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безопасного </a:t>
            </a:r>
            <a:r>
              <a:rPr dirty="0" sz="1100">
                <a:latin typeface="Arial"/>
                <a:cs typeface="Arial"/>
              </a:rPr>
              <a:t>общения,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способы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обращения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за </a:t>
            </a:r>
            <a:r>
              <a:rPr dirty="0" sz="1100" spc="-10">
                <a:latin typeface="Arial"/>
                <a:cs typeface="Arial"/>
              </a:rPr>
              <a:t>помощью</a:t>
            </a:r>
            <a:endParaRPr sz="11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10168" y="4188155"/>
            <a:ext cx="2897505" cy="4648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469900" marR="5080" indent="-457200">
              <a:lnSpc>
                <a:spcPct val="131100"/>
              </a:lnSpc>
              <a:spcBef>
                <a:spcPts val="90"/>
              </a:spcBef>
              <a:buChar char="•"/>
              <a:tabLst>
                <a:tab pos="469900" algn="l"/>
              </a:tabLst>
            </a:pPr>
            <a:r>
              <a:rPr dirty="0" sz="1100">
                <a:latin typeface="Arial"/>
                <a:cs typeface="Arial"/>
              </a:rPr>
              <a:t>Снижение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слухов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восстановление </a:t>
            </a:r>
            <a:r>
              <a:rPr dirty="0" sz="1100">
                <a:latin typeface="Arial"/>
                <a:cs typeface="Arial"/>
              </a:rPr>
              <a:t>нормального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учебного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ритма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01195" y="6336169"/>
              <a:ext cx="208152" cy="18293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8657" y="419480"/>
            <a:ext cx="6551295" cy="958215"/>
          </a:xfrm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ts val="3740"/>
              </a:lnSpc>
              <a:spcBef>
                <a:spcPts val="65"/>
              </a:spcBef>
            </a:pPr>
            <a:r>
              <a:rPr dirty="0"/>
              <a:t>Когда</a:t>
            </a:r>
            <a:r>
              <a:rPr dirty="0" spc="-5"/>
              <a:t> </a:t>
            </a:r>
            <a:r>
              <a:rPr dirty="0"/>
              <a:t>необходимо</a:t>
            </a:r>
            <a:r>
              <a:rPr dirty="0" spc="-40"/>
              <a:t> </a:t>
            </a:r>
            <a:r>
              <a:rPr dirty="0" spc="-10"/>
              <a:t>обратиться </a:t>
            </a:r>
            <a:r>
              <a:rPr dirty="0"/>
              <a:t>за</a:t>
            </a:r>
            <a:r>
              <a:rPr dirty="0" spc="-25"/>
              <a:t> </a:t>
            </a:r>
            <a:r>
              <a:rPr dirty="0"/>
              <a:t>дополнительной</a:t>
            </a:r>
            <a:r>
              <a:rPr dirty="0" spc="-40"/>
              <a:t> </a:t>
            </a:r>
            <a:r>
              <a:rPr dirty="0" spc="-10"/>
              <a:t>помощью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9569195" y="298704"/>
            <a:ext cx="1283335" cy="655320"/>
            <a:chOff x="9569195" y="298704"/>
            <a:chExt cx="1283335" cy="65532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45851" y="312420"/>
              <a:ext cx="606551" cy="62788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69195" y="298704"/>
              <a:ext cx="670559" cy="65532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17677" y="1641094"/>
            <a:ext cx="5796280" cy="4519295"/>
            <a:chOff x="217677" y="1641094"/>
            <a:chExt cx="5796280" cy="4519295"/>
          </a:xfrm>
        </p:grpSpPr>
        <p:sp>
          <p:nvSpPr>
            <p:cNvPr id="7" name="object 7"/>
            <p:cNvSpPr/>
            <p:nvPr/>
          </p:nvSpPr>
          <p:spPr>
            <a:xfrm>
              <a:off x="428243" y="1868424"/>
              <a:ext cx="5582920" cy="4288790"/>
            </a:xfrm>
            <a:custGeom>
              <a:avLst/>
              <a:gdLst/>
              <a:ahLst/>
              <a:cxnLst/>
              <a:rect l="l" t="t" r="r" b="b"/>
              <a:pathLst>
                <a:path w="5582920" h="4288790">
                  <a:moveTo>
                    <a:pt x="5582411" y="0"/>
                  </a:moveTo>
                  <a:lnTo>
                    <a:pt x="0" y="0"/>
                  </a:lnTo>
                  <a:lnTo>
                    <a:pt x="0" y="4288536"/>
                  </a:lnTo>
                  <a:lnTo>
                    <a:pt x="5582411" y="4288536"/>
                  </a:lnTo>
                  <a:lnTo>
                    <a:pt x="5582411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28243" y="1868424"/>
              <a:ext cx="5582920" cy="4288790"/>
            </a:xfrm>
            <a:custGeom>
              <a:avLst/>
              <a:gdLst/>
              <a:ahLst/>
              <a:cxnLst/>
              <a:rect l="l" t="t" r="r" b="b"/>
              <a:pathLst>
                <a:path w="5582920" h="4288790">
                  <a:moveTo>
                    <a:pt x="0" y="4288536"/>
                  </a:moveTo>
                  <a:lnTo>
                    <a:pt x="5582411" y="4288536"/>
                  </a:lnTo>
                  <a:lnTo>
                    <a:pt x="5582411" y="0"/>
                  </a:lnTo>
                  <a:lnTo>
                    <a:pt x="0" y="0"/>
                  </a:lnTo>
                  <a:lnTo>
                    <a:pt x="0" y="4288536"/>
                  </a:lnTo>
                  <a:close/>
                </a:path>
              </a:pathLst>
            </a:custGeom>
            <a:ln w="6096">
              <a:solidFill>
                <a:srgbClr val="4966A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Список со сплошной заливкой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027" y="1647444"/>
              <a:ext cx="929640" cy="141731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24027" y="1647444"/>
              <a:ext cx="929640" cy="1417320"/>
            </a:xfrm>
            <a:custGeom>
              <a:avLst/>
              <a:gdLst/>
              <a:ahLst/>
              <a:cxnLst/>
              <a:rect l="l" t="t" r="r" b="b"/>
              <a:pathLst>
                <a:path w="929640" h="1417320">
                  <a:moveTo>
                    <a:pt x="0" y="1417319"/>
                  </a:moveTo>
                  <a:lnTo>
                    <a:pt x="929640" y="1417319"/>
                  </a:lnTo>
                  <a:lnTo>
                    <a:pt x="929640" y="0"/>
                  </a:lnTo>
                  <a:lnTo>
                    <a:pt x="0" y="0"/>
                  </a:lnTo>
                  <a:lnTo>
                    <a:pt x="0" y="141731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614680">
              <a:lnSpc>
                <a:spcPct val="100000"/>
              </a:lnSpc>
              <a:spcBef>
                <a:spcPts val="105"/>
              </a:spcBef>
            </a:pPr>
            <a:r>
              <a:rPr dirty="0"/>
              <a:t>Признаки </a:t>
            </a:r>
            <a:r>
              <a:rPr dirty="0" spc="-10"/>
              <a:t>осложненного</a:t>
            </a:r>
            <a:r>
              <a:rPr dirty="0" spc="-25"/>
              <a:t> </a:t>
            </a:r>
            <a:r>
              <a:rPr dirty="0" spc="-10"/>
              <a:t>стрессового</a:t>
            </a:r>
            <a:r>
              <a:rPr dirty="0" spc="-25"/>
              <a:t> </a:t>
            </a:r>
            <a:r>
              <a:rPr dirty="0" spc="-10"/>
              <a:t>реагирования</a:t>
            </a:r>
          </a:p>
          <a:p>
            <a:pPr marL="614680" marR="297815">
              <a:lnSpc>
                <a:spcPct val="120000"/>
              </a:lnSpc>
              <a:spcBef>
                <a:spcPts val="885"/>
              </a:spcBef>
            </a:pPr>
            <a:r>
              <a:rPr dirty="0" sz="1050">
                <a:solidFill>
                  <a:srgbClr val="3A3535"/>
                </a:solidFill>
              </a:rPr>
              <a:t>Обязательное обращение</a:t>
            </a:r>
            <a:r>
              <a:rPr dirty="0" sz="1050" spc="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за</a:t>
            </a:r>
            <a:r>
              <a:rPr dirty="0" sz="1050" spc="1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психологической</a:t>
            </a:r>
            <a:r>
              <a:rPr dirty="0" sz="1050" spc="1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помощью</a:t>
            </a:r>
            <a:r>
              <a:rPr dirty="0" sz="1050" spc="25">
                <a:solidFill>
                  <a:srgbClr val="3A3535"/>
                </a:solidFill>
              </a:rPr>
              <a:t> </a:t>
            </a:r>
            <a:r>
              <a:rPr dirty="0" sz="1050" spc="-10">
                <a:solidFill>
                  <a:srgbClr val="3A3535"/>
                </a:solidFill>
              </a:rPr>
              <a:t>необходимо, </a:t>
            </a:r>
            <a:r>
              <a:rPr dirty="0" sz="1050">
                <a:solidFill>
                  <a:srgbClr val="3A3535"/>
                </a:solidFill>
              </a:rPr>
              <a:t>если</a:t>
            </a:r>
            <a:r>
              <a:rPr dirty="0" sz="1050" spc="1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после</a:t>
            </a:r>
            <a:r>
              <a:rPr dirty="0" sz="1050" spc="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переживания</a:t>
            </a:r>
            <a:r>
              <a:rPr dirty="0" sz="1050" spc="-1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угрозы</a:t>
            </a:r>
            <a:r>
              <a:rPr dirty="0" sz="1050" spc="3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у</a:t>
            </a:r>
            <a:r>
              <a:rPr dirty="0" sz="1050" spc="1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обучающегося</a:t>
            </a:r>
            <a:r>
              <a:rPr dirty="0" sz="1050" spc="20">
                <a:solidFill>
                  <a:srgbClr val="3A3535"/>
                </a:solidFill>
              </a:rPr>
              <a:t> </a:t>
            </a:r>
            <a:r>
              <a:rPr dirty="0" sz="1050" spc="-10">
                <a:solidFill>
                  <a:srgbClr val="3A3535"/>
                </a:solidFill>
              </a:rPr>
              <a:t>наблюдаются:</a:t>
            </a:r>
            <a:endParaRPr sz="1050"/>
          </a:p>
          <a:p>
            <a:pPr marL="182880" indent="-170180">
              <a:lnSpc>
                <a:spcPct val="100000"/>
              </a:lnSpc>
              <a:spcBef>
                <a:spcPts val="960"/>
              </a:spcBef>
              <a:buChar char="•"/>
              <a:tabLst>
                <a:tab pos="182880" algn="l"/>
              </a:tabLst>
            </a:pPr>
            <a:r>
              <a:rPr dirty="0" sz="1050">
                <a:solidFill>
                  <a:srgbClr val="3A3535"/>
                </a:solidFill>
              </a:rPr>
              <a:t>Страх</a:t>
            </a:r>
            <a:r>
              <a:rPr dirty="0" sz="1050" spc="2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выходить</a:t>
            </a:r>
            <a:r>
              <a:rPr dirty="0" sz="1050" spc="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из</a:t>
            </a:r>
            <a:r>
              <a:rPr dirty="0" sz="1050" spc="1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дома</a:t>
            </a:r>
            <a:r>
              <a:rPr dirty="0" sz="1050" spc="2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или</a:t>
            </a:r>
            <a:r>
              <a:rPr dirty="0" sz="1050" spc="2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посещать</a:t>
            </a:r>
            <a:r>
              <a:rPr dirty="0" sz="1050" spc="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образовательную</a:t>
            </a:r>
            <a:r>
              <a:rPr dirty="0" sz="1050" spc="20">
                <a:solidFill>
                  <a:srgbClr val="3A3535"/>
                </a:solidFill>
              </a:rPr>
              <a:t> </a:t>
            </a:r>
            <a:r>
              <a:rPr dirty="0" sz="1050" spc="-10">
                <a:solidFill>
                  <a:srgbClr val="3A3535"/>
                </a:solidFill>
              </a:rPr>
              <a:t>организацию</a:t>
            </a:r>
            <a:endParaRPr sz="1050"/>
          </a:p>
          <a:p>
            <a:pPr marL="182880" indent="-170180">
              <a:lnSpc>
                <a:spcPct val="100000"/>
              </a:lnSpc>
              <a:spcBef>
                <a:spcPts val="254"/>
              </a:spcBef>
              <a:buChar char="•"/>
              <a:tabLst>
                <a:tab pos="182880" algn="l"/>
              </a:tabLst>
            </a:pPr>
            <a:r>
              <a:rPr dirty="0" sz="1050">
                <a:solidFill>
                  <a:srgbClr val="3A3535"/>
                </a:solidFill>
              </a:rPr>
              <a:t>Выраженные</a:t>
            </a:r>
            <a:r>
              <a:rPr dirty="0" sz="1050" spc="-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симптомы тревоги</a:t>
            </a:r>
            <a:r>
              <a:rPr dirty="0" sz="1050" spc="2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и</a:t>
            </a:r>
            <a:r>
              <a:rPr dirty="0" sz="1050" spc="2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страха,</a:t>
            </a:r>
            <a:r>
              <a:rPr dirty="0" sz="1050" spc="1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заметные в</a:t>
            </a:r>
            <a:r>
              <a:rPr dirty="0" sz="1050" spc="1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поведении</a:t>
            </a:r>
            <a:r>
              <a:rPr dirty="0" sz="1050" spc="1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и</a:t>
            </a:r>
            <a:r>
              <a:rPr dirty="0" sz="1050" spc="25">
                <a:solidFill>
                  <a:srgbClr val="3A3535"/>
                </a:solidFill>
              </a:rPr>
              <a:t> </a:t>
            </a:r>
            <a:r>
              <a:rPr dirty="0" sz="1050" spc="-10">
                <a:solidFill>
                  <a:srgbClr val="3A3535"/>
                </a:solidFill>
              </a:rPr>
              <a:t>телесных</a:t>
            </a:r>
            <a:endParaRPr sz="1050"/>
          </a:p>
          <a:p>
            <a:pPr marL="184785">
              <a:lnSpc>
                <a:spcPct val="100000"/>
              </a:lnSpc>
              <a:spcBef>
                <a:spcPts val="250"/>
              </a:spcBef>
            </a:pPr>
            <a:r>
              <a:rPr dirty="0" sz="1050" spc="-10">
                <a:solidFill>
                  <a:srgbClr val="3A3535"/>
                </a:solidFill>
              </a:rPr>
              <a:t>реакциях</a:t>
            </a:r>
            <a:endParaRPr sz="1050"/>
          </a:p>
          <a:p>
            <a:pPr marL="182880" indent="-170180">
              <a:lnSpc>
                <a:spcPct val="100000"/>
              </a:lnSpc>
              <a:spcBef>
                <a:spcPts val="254"/>
              </a:spcBef>
              <a:buChar char="•"/>
              <a:tabLst>
                <a:tab pos="182880" algn="l"/>
              </a:tabLst>
            </a:pPr>
            <a:r>
              <a:rPr dirty="0" sz="1050">
                <a:solidFill>
                  <a:srgbClr val="3A3535"/>
                </a:solidFill>
              </a:rPr>
              <a:t>Стойкие</a:t>
            </a:r>
            <a:r>
              <a:rPr dirty="0" sz="1050" spc="2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нарушения</a:t>
            </a:r>
            <a:r>
              <a:rPr dirty="0" sz="1050" spc="3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сна,</a:t>
            </a:r>
            <a:r>
              <a:rPr dirty="0" sz="1050" spc="3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ночные</a:t>
            </a:r>
            <a:r>
              <a:rPr dirty="0" sz="1050" spc="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кошмары,</a:t>
            </a:r>
            <a:r>
              <a:rPr dirty="0" sz="1050" spc="1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выраженное</a:t>
            </a:r>
            <a:r>
              <a:rPr dirty="0" sz="1050" spc="10">
                <a:solidFill>
                  <a:srgbClr val="3A3535"/>
                </a:solidFill>
              </a:rPr>
              <a:t> </a:t>
            </a:r>
            <a:r>
              <a:rPr dirty="0" sz="1050" spc="-10">
                <a:solidFill>
                  <a:srgbClr val="3A3535"/>
                </a:solidFill>
              </a:rPr>
              <a:t>истощение</a:t>
            </a:r>
            <a:endParaRPr sz="1050"/>
          </a:p>
          <a:p>
            <a:pPr marL="182880" indent="-170180">
              <a:lnSpc>
                <a:spcPct val="100000"/>
              </a:lnSpc>
              <a:spcBef>
                <a:spcPts val="250"/>
              </a:spcBef>
              <a:buChar char="•"/>
              <a:tabLst>
                <a:tab pos="182880" algn="l"/>
              </a:tabLst>
            </a:pPr>
            <a:r>
              <a:rPr dirty="0" sz="1050">
                <a:solidFill>
                  <a:srgbClr val="3A3535"/>
                </a:solidFill>
              </a:rPr>
              <a:t>Отказ от</a:t>
            </a:r>
            <a:r>
              <a:rPr dirty="0" sz="1050" spc="2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общения,</a:t>
            </a:r>
            <a:r>
              <a:rPr dirty="0" sz="1050" spc="2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замкнутость,</a:t>
            </a:r>
            <a:r>
              <a:rPr dirty="0" sz="1050" spc="3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утрата</a:t>
            </a:r>
            <a:r>
              <a:rPr dirty="0" sz="1050" spc="3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интереса</a:t>
            </a:r>
            <a:r>
              <a:rPr dirty="0" sz="1050" spc="1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к</a:t>
            </a:r>
            <a:r>
              <a:rPr dirty="0" sz="1050" spc="2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привычной</a:t>
            </a:r>
            <a:r>
              <a:rPr dirty="0" sz="1050" spc="10">
                <a:solidFill>
                  <a:srgbClr val="3A3535"/>
                </a:solidFill>
              </a:rPr>
              <a:t> </a:t>
            </a:r>
            <a:r>
              <a:rPr dirty="0" sz="1050" spc="-10">
                <a:solidFill>
                  <a:srgbClr val="3A3535"/>
                </a:solidFill>
              </a:rPr>
              <a:t>деятельности</a:t>
            </a:r>
            <a:endParaRPr sz="1050"/>
          </a:p>
          <a:p>
            <a:pPr marL="182880" indent="-170180">
              <a:lnSpc>
                <a:spcPct val="100000"/>
              </a:lnSpc>
              <a:spcBef>
                <a:spcPts val="254"/>
              </a:spcBef>
              <a:buChar char="•"/>
              <a:tabLst>
                <a:tab pos="182880" algn="l"/>
              </a:tabLst>
            </a:pPr>
            <a:r>
              <a:rPr dirty="0" sz="1050">
                <a:solidFill>
                  <a:srgbClr val="3A3535"/>
                </a:solidFill>
              </a:rPr>
              <a:t>Резкое</a:t>
            </a:r>
            <a:r>
              <a:rPr dirty="0" sz="1050" spc="-1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снижение учебной</a:t>
            </a:r>
            <a:r>
              <a:rPr dirty="0" sz="1050" spc="35">
                <a:solidFill>
                  <a:srgbClr val="3A3535"/>
                </a:solidFill>
              </a:rPr>
              <a:t> </a:t>
            </a:r>
            <a:r>
              <a:rPr dirty="0" sz="1050" spc="-10">
                <a:solidFill>
                  <a:srgbClr val="3A3535"/>
                </a:solidFill>
              </a:rPr>
              <a:t>включенности</a:t>
            </a:r>
            <a:endParaRPr sz="1050"/>
          </a:p>
          <a:p>
            <a:pPr marL="182245" marR="5080" indent="-170180">
              <a:lnSpc>
                <a:spcPct val="120000"/>
              </a:lnSpc>
              <a:buChar char="•"/>
              <a:tabLst>
                <a:tab pos="184785" algn="l"/>
              </a:tabLst>
            </a:pPr>
            <a:r>
              <a:rPr dirty="0" sz="1050">
                <a:solidFill>
                  <a:srgbClr val="3A3535"/>
                </a:solidFill>
              </a:rPr>
              <a:t>Постоянное</a:t>
            </a:r>
            <a:r>
              <a:rPr dirty="0" sz="1050" spc="-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возвращение к</a:t>
            </a:r>
            <a:r>
              <a:rPr dirty="0" sz="1050" spc="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теме</a:t>
            </a:r>
            <a:r>
              <a:rPr dirty="0" sz="1050" spc="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угрозы</a:t>
            </a:r>
            <a:r>
              <a:rPr dirty="0" sz="1050" spc="3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или,</a:t>
            </a:r>
            <a:r>
              <a:rPr dirty="0" sz="1050" spc="2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наоборот,</a:t>
            </a:r>
            <a:r>
              <a:rPr dirty="0" sz="1050" spc="2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полное</a:t>
            </a:r>
            <a:r>
              <a:rPr dirty="0" sz="1050" spc="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избегание</a:t>
            </a:r>
            <a:r>
              <a:rPr dirty="0" sz="1050" spc="10">
                <a:solidFill>
                  <a:srgbClr val="3A3535"/>
                </a:solidFill>
              </a:rPr>
              <a:t> </a:t>
            </a:r>
            <a:r>
              <a:rPr dirty="0" sz="1050" spc="-10">
                <a:solidFill>
                  <a:srgbClr val="3A3535"/>
                </a:solidFill>
              </a:rPr>
              <a:t>любых 	напоминаний</a:t>
            </a:r>
            <a:endParaRPr sz="1050"/>
          </a:p>
          <a:p>
            <a:pPr marL="182880" indent="-170180">
              <a:lnSpc>
                <a:spcPct val="100000"/>
              </a:lnSpc>
              <a:spcBef>
                <a:spcPts val="250"/>
              </a:spcBef>
              <a:buChar char="•"/>
              <a:tabLst>
                <a:tab pos="182880" algn="l"/>
              </a:tabLst>
            </a:pPr>
            <a:r>
              <a:rPr dirty="0" sz="1050">
                <a:solidFill>
                  <a:srgbClr val="3A3535"/>
                </a:solidFill>
              </a:rPr>
              <a:t>Панические реакции,</a:t>
            </a:r>
            <a:r>
              <a:rPr dirty="0" sz="1050" spc="1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выраженное</a:t>
            </a:r>
            <a:r>
              <a:rPr dirty="0" sz="1050" spc="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оцепенение,</a:t>
            </a:r>
            <a:r>
              <a:rPr dirty="0" sz="1050" spc="1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дезорганизация</a:t>
            </a:r>
            <a:r>
              <a:rPr dirty="0" sz="1050" spc="20">
                <a:solidFill>
                  <a:srgbClr val="3A3535"/>
                </a:solidFill>
              </a:rPr>
              <a:t> </a:t>
            </a:r>
            <a:r>
              <a:rPr dirty="0" sz="1050" spc="-10">
                <a:solidFill>
                  <a:srgbClr val="3A3535"/>
                </a:solidFill>
              </a:rPr>
              <a:t>поведения</a:t>
            </a:r>
            <a:endParaRPr sz="1050"/>
          </a:p>
          <a:p>
            <a:pPr marL="182880" indent="-170180">
              <a:lnSpc>
                <a:spcPct val="100000"/>
              </a:lnSpc>
              <a:spcBef>
                <a:spcPts val="250"/>
              </a:spcBef>
              <a:buChar char="•"/>
              <a:tabLst>
                <a:tab pos="182880" algn="l"/>
              </a:tabLst>
            </a:pPr>
            <a:r>
              <a:rPr dirty="0" sz="1050">
                <a:solidFill>
                  <a:srgbClr val="3A3535"/>
                </a:solidFill>
              </a:rPr>
              <a:t>Агрессивные или</a:t>
            </a:r>
            <a:r>
              <a:rPr dirty="0" sz="1050" spc="3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рискованные</a:t>
            </a:r>
            <a:r>
              <a:rPr dirty="0" sz="1050" spc="-1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поведенческие</a:t>
            </a:r>
            <a:r>
              <a:rPr dirty="0" sz="1050" spc="5">
                <a:solidFill>
                  <a:srgbClr val="3A3535"/>
                </a:solidFill>
              </a:rPr>
              <a:t> </a:t>
            </a:r>
            <a:r>
              <a:rPr dirty="0" sz="1050" spc="-10">
                <a:solidFill>
                  <a:srgbClr val="3A3535"/>
                </a:solidFill>
              </a:rPr>
              <a:t>реакции</a:t>
            </a:r>
            <a:endParaRPr sz="1050"/>
          </a:p>
          <a:p>
            <a:pPr marL="182880" indent="-170180">
              <a:lnSpc>
                <a:spcPct val="100000"/>
              </a:lnSpc>
              <a:spcBef>
                <a:spcPts val="254"/>
              </a:spcBef>
              <a:buChar char="•"/>
              <a:tabLst>
                <a:tab pos="182880" algn="l"/>
              </a:tabLst>
            </a:pPr>
            <a:r>
              <a:rPr dirty="0" sz="1050">
                <a:solidFill>
                  <a:srgbClr val="3A3535"/>
                </a:solidFill>
              </a:rPr>
              <a:t>Высказывания</a:t>
            </a:r>
            <a:r>
              <a:rPr dirty="0" sz="1050" spc="1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о</a:t>
            </a:r>
            <a:r>
              <a:rPr dirty="0" sz="1050" spc="2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нежелании</a:t>
            </a:r>
            <a:r>
              <a:rPr dirty="0" sz="1050" spc="35">
                <a:solidFill>
                  <a:srgbClr val="3A3535"/>
                </a:solidFill>
              </a:rPr>
              <a:t> </a:t>
            </a:r>
            <a:r>
              <a:rPr dirty="0" sz="1050" spc="-20">
                <a:solidFill>
                  <a:srgbClr val="3A3535"/>
                </a:solidFill>
              </a:rPr>
              <a:t>жить</a:t>
            </a:r>
            <a:endParaRPr sz="1050"/>
          </a:p>
          <a:p>
            <a:pPr marL="182880" indent="-170180">
              <a:lnSpc>
                <a:spcPct val="100000"/>
              </a:lnSpc>
              <a:spcBef>
                <a:spcPts val="254"/>
              </a:spcBef>
              <a:buChar char="•"/>
              <a:tabLst>
                <a:tab pos="182880" algn="l"/>
              </a:tabLst>
            </a:pPr>
            <a:r>
              <a:rPr dirty="0" sz="1050">
                <a:solidFill>
                  <a:srgbClr val="3A3535"/>
                </a:solidFill>
              </a:rPr>
              <a:t>Самоповреждающее</a:t>
            </a:r>
            <a:r>
              <a:rPr dirty="0" sz="1050" spc="-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поведение</a:t>
            </a:r>
            <a:r>
              <a:rPr dirty="0" sz="1050" spc="-1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или</a:t>
            </a:r>
            <a:r>
              <a:rPr dirty="0" sz="1050" spc="1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угрозы</a:t>
            </a:r>
            <a:r>
              <a:rPr dirty="0" sz="1050" spc="2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причинить вред</a:t>
            </a:r>
            <a:r>
              <a:rPr dirty="0" sz="1050" spc="-5">
                <a:solidFill>
                  <a:srgbClr val="3A3535"/>
                </a:solidFill>
              </a:rPr>
              <a:t> </a:t>
            </a:r>
            <a:r>
              <a:rPr dirty="0" sz="1050" spc="-20">
                <a:solidFill>
                  <a:srgbClr val="3A3535"/>
                </a:solidFill>
              </a:rPr>
              <a:t>себе</a:t>
            </a:r>
            <a:endParaRPr sz="1050"/>
          </a:p>
          <a:p>
            <a:pPr marL="182245" marR="580390" indent="-170180">
              <a:lnSpc>
                <a:spcPts val="1510"/>
              </a:lnSpc>
              <a:spcBef>
                <a:spcPts val="80"/>
              </a:spcBef>
              <a:buChar char="•"/>
              <a:tabLst>
                <a:tab pos="184785" algn="l"/>
              </a:tabLst>
            </a:pPr>
            <a:r>
              <a:rPr dirty="0" sz="1050">
                <a:solidFill>
                  <a:srgbClr val="3A3535"/>
                </a:solidFill>
              </a:rPr>
              <a:t>Нарастание</a:t>
            </a:r>
            <a:r>
              <a:rPr dirty="0" sz="1050" spc="1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симптомов</a:t>
            </a:r>
            <a:r>
              <a:rPr dirty="0" sz="1050" spc="1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тревоги,</a:t>
            </a:r>
            <a:r>
              <a:rPr dirty="0" sz="1050" spc="1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страха,</a:t>
            </a:r>
            <a:r>
              <a:rPr dirty="0" sz="1050" spc="25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избегания</a:t>
            </a:r>
            <a:r>
              <a:rPr dirty="0" sz="1050" spc="10">
                <a:solidFill>
                  <a:srgbClr val="3A3535"/>
                </a:solidFill>
              </a:rPr>
              <a:t> </a:t>
            </a:r>
            <a:r>
              <a:rPr dirty="0" sz="1050">
                <a:solidFill>
                  <a:srgbClr val="3A3535"/>
                </a:solidFill>
              </a:rPr>
              <a:t>или</a:t>
            </a:r>
            <a:r>
              <a:rPr dirty="0" sz="1050" spc="20">
                <a:solidFill>
                  <a:srgbClr val="3A3535"/>
                </a:solidFill>
              </a:rPr>
              <a:t> </a:t>
            </a:r>
            <a:r>
              <a:rPr dirty="0" sz="1050" spc="-10">
                <a:solidFill>
                  <a:srgbClr val="3A3535"/>
                </a:solidFill>
              </a:rPr>
              <a:t>эмоционального 	неблагополучия</a:t>
            </a:r>
            <a:endParaRPr sz="1050"/>
          </a:p>
        </p:txBody>
      </p:sp>
      <p:sp>
        <p:nvSpPr>
          <p:cNvPr id="12" name="object 12"/>
          <p:cNvSpPr txBox="1"/>
          <p:nvPr/>
        </p:nvSpPr>
        <p:spPr>
          <a:xfrm>
            <a:off x="6377178" y="1588388"/>
            <a:ext cx="4781550" cy="24638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1F1E1E"/>
                </a:solidFill>
                <a:latin typeface="Arial"/>
                <a:cs typeface="Arial"/>
              </a:rPr>
              <a:t>Куда</a:t>
            </a:r>
            <a:r>
              <a:rPr dirty="0" sz="1400" spc="-75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1F1E1E"/>
                </a:solidFill>
                <a:latin typeface="Arial"/>
                <a:cs typeface="Arial"/>
              </a:rPr>
              <a:t>обратиться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При</a:t>
            </a:r>
            <a:r>
              <a:rPr dirty="0" sz="1050" spc="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выявлении</a:t>
            </a:r>
            <a:r>
              <a:rPr dirty="0" sz="1050" spc="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указанных</a:t>
            </a:r>
            <a:r>
              <a:rPr dirty="0" sz="1050" spc="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признаков</a:t>
            </a:r>
            <a:r>
              <a:rPr dirty="0" sz="1050" spc="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важно не</a:t>
            </a:r>
            <a:r>
              <a:rPr dirty="0" sz="1050" spc="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оставлять</a:t>
            </a:r>
            <a:r>
              <a:rPr dirty="0" sz="105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ребенка</a:t>
            </a:r>
            <a:r>
              <a:rPr dirty="0" sz="1050" spc="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без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сопровождения</a:t>
            </a:r>
            <a:r>
              <a:rPr dirty="0" sz="105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и</a:t>
            </a:r>
            <a:r>
              <a:rPr dirty="0" sz="1050" spc="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организовать</a:t>
            </a:r>
            <a:r>
              <a:rPr dirty="0" sz="105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обращение</a:t>
            </a:r>
            <a:r>
              <a:rPr dirty="0" sz="105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за</a:t>
            </a:r>
            <a:r>
              <a:rPr dirty="0" sz="1050" spc="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помощью.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Возможные</a:t>
            </a:r>
            <a:r>
              <a:rPr dirty="0" sz="105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маршруты</a:t>
            </a:r>
            <a:r>
              <a:rPr dirty="0" sz="1050" spc="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обращения:</a:t>
            </a:r>
            <a:endParaRPr sz="105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1085"/>
              </a:spcBef>
              <a:buChar char="•"/>
              <a:tabLst>
                <a:tab pos="469265" algn="l"/>
              </a:tabLst>
            </a:pP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Педагог-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психолог</a:t>
            </a:r>
            <a:r>
              <a:rPr dirty="0" sz="1050" spc="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образовательной</a:t>
            </a:r>
            <a:r>
              <a:rPr dirty="0" sz="1050" spc="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организации</a:t>
            </a:r>
            <a:endParaRPr sz="105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250"/>
              </a:spcBef>
              <a:buChar char="•"/>
              <a:tabLst>
                <a:tab pos="469265" algn="l"/>
              </a:tabLst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Психологическая</a:t>
            </a:r>
            <a:r>
              <a:rPr dirty="0" sz="105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служба</a:t>
            </a:r>
            <a:r>
              <a:rPr dirty="0" sz="1050" spc="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образовательной</a:t>
            </a:r>
            <a:r>
              <a:rPr dirty="0" sz="1050" spc="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организации</a:t>
            </a:r>
            <a:endParaRPr sz="105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254"/>
              </a:spcBef>
              <a:buChar char="•"/>
              <a:tabLst>
                <a:tab pos="469265" algn="l"/>
              </a:tabLst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Центр</a:t>
            </a:r>
            <a:r>
              <a:rPr dirty="0" sz="1050" spc="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психолого-медико-социального</a:t>
            </a:r>
            <a:r>
              <a:rPr dirty="0" sz="1050" spc="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сопровождения</a:t>
            </a:r>
            <a:endParaRPr sz="105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250"/>
              </a:spcBef>
              <a:buChar char="•"/>
              <a:tabLst>
                <a:tab pos="469265" algn="l"/>
              </a:tabLst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Муниципальная</a:t>
            </a:r>
            <a:r>
              <a:rPr dirty="0" sz="1050" spc="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или</a:t>
            </a:r>
            <a:r>
              <a:rPr dirty="0" sz="1050" spc="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региональная</a:t>
            </a:r>
            <a:r>
              <a:rPr dirty="0" sz="1050" spc="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психологическая</a:t>
            </a:r>
            <a:r>
              <a:rPr dirty="0" sz="1050" spc="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служба</a:t>
            </a:r>
            <a:endParaRPr sz="105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250"/>
              </a:spcBef>
              <a:buChar char="•"/>
              <a:tabLst>
                <a:tab pos="469265" algn="l"/>
              </a:tabLst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Специализированная</a:t>
            </a:r>
            <a:r>
              <a:rPr dirty="0" sz="1050" spc="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кризисная</a:t>
            </a:r>
            <a:r>
              <a:rPr dirty="0" sz="1050" spc="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психологическая</a:t>
            </a:r>
            <a:r>
              <a:rPr dirty="0" sz="1050" spc="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помощь</a:t>
            </a:r>
            <a:endParaRPr sz="105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254"/>
              </a:spcBef>
              <a:buChar char="•"/>
              <a:tabLst>
                <a:tab pos="469265" algn="l"/>
              </a:tabLst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Медицинская</a:t>
            </a:r>
            <a:r>
              <a:rPr dirty="0" sz="1050" spc="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помощь</a:t>
            </a:r>
            <a:r>
              <a:rPr dirty="0" sz="1050" spc="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при</a:t>
            </a:r>
            <a:r>
              <a:rPr dirty="0" sz="1050" spc="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выраженной</a:t>
            </a:r>
            <a:r>
              <a:rPr dirty="0" sz="1050" spc="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дезорганизации,</a:t>
            </a:r>
            <a:r>
              <a:rPr dirty="0" sz="1050" spc="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панических</a:t>
            </a:r>
            <a:endParaRPr sz="105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254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реакциях,</a:t>
            </a:r>
            <a:r>
              <a:rPr dirty="0" sz="1050" spc="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риске</a:t>
            </a:r>
            <a:r>
              <a:rPr dirty="0" sz="1050" spc="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самоповреждения</a:t>
            </a:r>
            <a:r>
              <a:rPr dirty="0" sz="1050" spc="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или</a:t>
            </a:r>
            <a:r>
              <a:rPr dirty="0" sz="1050" spc="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суицидальном</a:t>
            </a:r>
            <a:r>
              <a:rPr dirty="0" sz="1050" spc="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риске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41364" y="4309871"/>
            <a:ext cx="5422900" cy="935990"/>
          </a:xfrm>
          <a:prstGeom prst="rect">
            <a:avLst/>
          </a:prstGeom>
          <a:solidFill>
            <a:srgbClr val="338DCD">
              <a:alpha val="52156"/>
            </a:srgbClr>
          </a:solidFill>
        </p:spPr>
        <p:txBody>
          <a:bodyPr wrap="square" lIns="0" tIns="76200" rIns="0" bIns="0" rtlCol="0" vert="horz">
            <a:spAutoFit/>
          </a:bodyPr>
          <a:lstStyle/>
          <a:p>
            <a:pPr marL="186055">
              <a:lnSpc>
                <a:spcPct val="100000"/>
              </a:lnSpc>
              <a:spcBef>
                <a:spcPts val="600"/>
              </a:spcBef>
            </a:pPr>
            <a:r>
              <a:rPr dirty="0" sz="1200" spc="-10">
                <a:latin typeface="Arial"/>
                <a:cs typeface="Arial"/>
              </a:rPr>
              <a:t>Общероссийский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детский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телефон </a:t>
            </a:r>
            <a:r>
              <a:rPr dirty="0" sz="1200">
                <a:latin typeface="Arial"/>
                <a:cs typeface="Arial"/>
              </a:rPr>
              <a:t>доверия:</a:t>
            </a:r>
            <a:r>
              <a:rPr dirty="0" sz="1200" spc="15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8-800-2000-</a:t>
            </a:r>
            <a:r>
              <a:rPr dirty="0" sz="1200" spc="-25" b="1">
                <a:latin typeface="Arial"/>
                <a:cs typeface="Arial"/>
              </a:rPr>
              <a:t>122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marL="186055">
              <a:lnSpc>
                <a:spcPts val="1430"/>
              </a:lnSpc>
            </a:pPr>
            <a:r>
              <a:rPr dirty="0" sz="1200" spc="-10">
                <a:latin typeface="Arial"/>
                <a:cs typeface="Arial"/>
              </a:rPr>
              <a:t>Горячая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линия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кризисной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психологической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помощи</a:t>
            </a:r>
            <a:endParaRPr sz="1200">
              <a:latin typeface="Arial"/>
              <a:cs typeface="Arial"/>
            </a:endParaRPr>
          </a:p>
          <a:p>
            <a:pPr marL="186055">
              <a:lnSpc>
                <a:spcPts val="1430"/>
              </a:lnSpc>
            </a:pPr>
            <a:r>
              <a:rPr dirty="0" sz="1200" spc="-10">
                <a:latin typeface="Arial"/>
                <a:cs typeface="Arial"/>
              </a:rPr>
              <a:t>Министерства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Просвещения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Российской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Федерации: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8-800-600-31-</a:t>
            </a:r>
            <a:r>
              <a:rPr dirty="0" sz="1200" spc="-25" b="1">
                <a:latin typeface="Arial"/>
                <a:cs typeface="Arial"/>
              </a:rPr>
              <a:t>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77178" y="5346700"/>
            <a:ext cx="5340985" cy="79375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Важно:</a:t>
            </a:r>
            <a:r>
              <a:rPr dirty="0" sz="1050" spc="5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при</a:t>
            </a:r>
            <a:r>
              <a:rPr dirty="0" sz="1050" spc="2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суицидальных высказываниях,</a:t>
            </a:r>
            <a:r>
              <a:rPr dirty="0" sz="1050" spc="1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самоповреждении,</a:t>
            </a:r>
            <a:r>
              <a:rPr dirty="0" sz="1050" spc="1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1A306B"/>
                </a:solidFill>
                <a:latin typeface="Arial"/>
                <a:cs typeface="Arial"/>
              </a:rPr>
              <a:t>угрозе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</a:pP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причинения вреда</a:t>
            </a:r>
            <a:r>
              <a:rPr dirty="0" sz="1050" spc="1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себе</a:t>
            </a:r>
            <a:r>
              <a:rPr dirty="0" sz="1050" spc="1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или</a:t>
            </a:r>
            <a:r>
              <a:rPr dirty="0" sz="1050" spc="-1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другим</a:t>
            </a:r>
            <a:r>
              <a:rPr dirty="0" sz="1050" spc="5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помощь</a:t>
            </a:r>
            <a:r>
              <a:rPr dirty="0" sz="1050" spc="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должна</a:t>
            </a:r>
            <a:r>
              <a:rPr dirty="0" sz="1050" spc="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быть</a:t>
            </a:r>
            <a:r>
              <a:rPr dirty="0" sz="1050" spc="5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1A306B"/>
                </a:solidFill>
                <a:latin typeface="Arial"/>
                <a:cs typeface="Arial"/>
              </a:rPr>
              <a:t>организована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незамедлительно</a:t>
            </a:r>
            <a:r>
              <a:rPr dirty="0" sz="1050" spc="2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с</a:t>
            </a:r>
            <a:r>
              <a:rPr dirty="0" sz="1050" spc="1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привлечением</a:t>
            </a:r>
            <a:r>
              <a:rPr dirty="0" sz="1050" spc="-1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родителей</a:t>
            </a:r>
            <a:r>
              <a:rPr dirty="0" sz="1050" spc="4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или</a:t>
            </a:r>
            <a:r>
              <a:rPr dirty="0" sz="1050" spc="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законных</a:t>
            </a:r>
            <a:r>
              <a:rPr dirty="0" sz="1050" spc="1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представителей</a:t>
            </a:r>
            <a:r>
              <a:rPr dirty="0" sz="1050" spc="5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1A306B"/>
                </a:solidFill>
                <a:latin typeface="Arial"/>
                <a:cs typeface="Arial"/>
              </a:rPr>
              <a:t>и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специалистов</a:t>
            </a:r>
            <a:r>
              <a:rPr dirty="0" sz="1050" spc="1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в</a:t>
            </a:r>
            <a:r>
              <a:rPr dirty="0" sz="1050" spc="1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соответствии</a:t>
            </a:r>
            <a:r>
              <a:rPr dirty="0" sz="1050" spc="4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с</a:t>
            </a:r>
            <a:r>
              <a:rPr dirty="0" sz="1050" spc="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установленным</a:t>
            </a:r>
            <a:r>
              <a:rPr dirty="0" sz="1050" spc="6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1A306B"/>
                </a:solidFill>
                <a:latin typeface="Arial"/>
                <a:cs typeface="Arial"/>
              </a:rPr>
              <a:t>порядком</a:t>
            </a:r>
            <a:r>
              <a:rPr dirty="0" sz="1050" spc="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1A306B"/>
                </a:solidFill>
                <a:latin typeface="Arial"/>
                <a:cs typeface="Arial"/>
              </a:rPr>
              <a:t>реагирования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87480" y="6336169"/>
              <a:ext cx="250444" cy="18293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Структура</a:t>
            </a:r>
            <a:r>
              <a:rPr dirty="0" spc="-150"/>
              <a:t> </a:t>
            </a:r>
            <a:r>
              <a:rPr dirty="0" spc="-10"/>
              <a:t>индивидуальной</a:t>
            </a: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консультации</a:t>
            </a:r>
            <a:r>
              <a:rPr dirty="0" spc="-30"/>
              <a:t> </a:t>
            </a:r>
            <a:r>
              <a:rPr dirty="0"/>
              <a:t>с</a:t>
            </a:r>
            <a:r>
              <a:rPr dirty="0" spc="-10"/>
              <a:t> обучающимся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8657" y="1643406"/>
            <a:ext cx="10280015" cy="7397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30100"/>
              </a:lnSpc>
              <a:spcBef>
                <a:spcPts val="105"/>
              </a:spcBef>
            </a:pPr>
            <a:r>
              <a:rPr dirty="0" sz="1200" spc="-10">
                <a:latin typeface="Arial"/>
                <a:cs typeface="Arial"/>
              </a:rPr>
              <a:t>Индивидуальная</a:t>
            </a:r>
            <a:r>
              <a:rPr dirty="0" sz="1200" spc="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консультация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условиях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переживания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специфического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стресса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не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должна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строиться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как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подробное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восстановление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событий. </a:t>
            </a:r>
            <a:r>
              <a:rPr dirty="0" sz="1200">
                <a:latin typeface="Arial"/>
                <a:cs typeface="Arial"/>
              </a:rPr>
              <a:t>Её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основная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логика: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контакт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–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стабилизация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–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оценка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состояния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–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поддержка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–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план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ближайших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действий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–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решение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о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дальнейшем сопровождении</a:t>
            </a:r>
            <a:r>
              <a:rPr dirty="0" sz="1200" spc="-10"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46176" y="298704"/>
            <a:ext cx="10878820" cy="4753610"/>
            <a:chOff x="646176" y="298704"/>
            <a:chExt cx="10878820" cy="4753610"/>
          </a:xfrm>
        </p:grpSpPr>
        <p:sp>
          <p:nvSpPr>
            <p:cNvPr id="8" name="object 8"/>
            <p:cNvSpPr/>
            <p:nvPr/>
          </p:nvSpPr>
          <p:spPr>
            <a:xfrm>
              <a:off x="650748" y="2836164"/>
              <a:ext cx="3523615" cy="20320"/>
            </a:xfrm>
            <a:custGeom>
              <a:avLst/>
              <a:gdLst/>
              <a:ahLst/>
              <a:cxnLst/>
              <a:rect l="l" t="t" r="r" b="b"/>
              <a:pathLst>
                <a:path w="3523615" h="20319">
                  <a:moveTo>
                    <a:pt x="3523488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3523488" y="19812"/>
                  </a:lnTo>
                  <a:lnTo>
                    <a:pt x="3523488" y="0"/>
                  </a:lnTo>
                  <a:close/>
                </a:path>
              </a:pathLst>
            </a:custGeom>
            <a:solidFill>
              <a:srgbClr val="497C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50748" y="2836164"/>
              <a:ext cx="3523615" cy="20320"/>
            </a:xfrm>
            <a:custGeom>
              <a:avLst/>
              <a:gdLst/>
              <a:ahLst/>
              <a:cxnLst/>
              <a:rect l="l" t="t" r="r" b="b"/>
              <a:pathLst>
                <a:path w="3523615" h="20319">
                  <a:moveTo>
                    <a:pt x="0" y="19812"/>
                  </a:moveTo>
                  <a:lnTo>
                    <a:pt x="3523488" y="19812"/>
                  </a:lnTo>
                  <a:lnTo>
                    <a:pt x="3523488" y="0"/>
                  </a:lnTo>
                  <a:lnTo>
                    <a:pt x="0" y="0"/>
                  </a:lnTo>
                  <a:lnTo>
                    <a:pt x="0" y="19812"/>
                  </a:lnTo>
                  <a:close/>
                </a:path>
              </a:pathLst>
            </a:custGeom>
            <a:ln w="9144">
              <a:solidFill>
                <a:srgbClr val="5C92C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323587" y="2836164"/>
              <a:ext cx="3523615" cy="20320"/>
            </a:xfrm>
            <a:custGeom>
              <a:avLst/>
              <a:gdLst/>
              <a:ahLst/>
              <a:cxnLst/>
              <a:rect l="l" t="t" r="r" b="b"/>
              <a:pathLst>
                <a:path w="3523615" h="20319">
                  <a:moveTo>
                    <a:pt x="3523488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3523488" y="19812"/>
                  </a:lnTo>
                  <a:lnTo>
                    <a:pt x="3523488" y="0"/>
                  </a:lnTo>
                  <a:close/>
                </a:path>
              </a:pathLst>
            </a:custGeom>
            <a:solidFill>
              <a:srgbClr val="497C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323587" y="2836164"/>
              <a:ext cx="3523615" cy="20320"/>
            </a:xfrm>
            <a:custGeom>
              <a:avLst/>
              <a:gdLst/>
              <a:ahLst/>
              <a:cxnLst/>
              <a:rect l="l" t="t" r="r" b="b"/>
              <a:pathLst>
                <a:path w="3523615" h="20319">
                  <a:moveTo>
                    <a:pt x="0" y="19812"/>
                  </a:moveTo>
                  <a:lnTo>
                    <a:pt x="3523488" y="19812"/>
                  </a:lnTo>
                  <a:lnTo>
                    <a:pt x="3523488" y="0"/>
                  </a:lnTo>
                  <a:lnTo>
                    <a:pt x="0" y="0"/>
                  </a:lnTo>
                  <a:lnTo>
                    <a:pt x="0" y="19812"/>
                  </a:lnTo>
                  <a:close/>
                </a:path>
              </a:pathLst>
            </a:custGeom>
            <a:ln w="9144">
              <a:solidFill>
                <a:srgbClr val="5C92C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996428" y="2836164"/>
              <a:ext cx="3523615" cy="20320"/>
            </a:xfrm>
            <a:custGeom>
              <a:avLst/>
              <a:gdLst/>
              <a:ahLst/>
              <a:cxnLst/>
              <a:rect l="l" t="t" r="r" b="b"/>
              <a:pathLst>
                <a:path w="3523615" h="20319">
                  <a:moveTo>
                    <a:pt x="3523487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3523487" y="19812"/>
                  </a:lnTo>
                  <a:lnTo>
                    <a:pt x="3523487" y="0"/>
                  </a:lnTo>
                  <a:close/>
                </a:path>
              </a:pathLst>
            </a:custGeom>
            <a:solidFill>
              <a:srgbClr val="497C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996428" y="2836164"/>
              <a:ext cx="3523615" cy="20320"/>
            </a:xfrm>
            <a:custGeom>
              <a:avLst/>
              <a:gdLst/>
              <a:ahLst/>
              <a:cxnLst/>
              <a:rect l="l" t="t" r="r" b="b"/>
              <a:pathLst>
                <a:path w="3523615" h="20319">
                  <a:moveTo>
                    <a:pt x="0" y="19812"/>
                  </a:moveTo>
                  <a:lnTo>
                    <a:pt x="3523487" y="19812"/>
                  </a:lnTo>
                  <a:lnTo>
                    <a:pt x="3523487" y="0"/>
                  </a:lnTo>
                  <a:lnTo>
                    <a:pt x="0" y="0"/>
                  </a:lnTo>
                  <a:lnTo>
                    <a:pt x="0" y="19812"/>
                  </a:lnTo>
                  <a:close/>
                </a:path>
              </a:pathLst>
            </a:custGeom>
            <a:ln w="9144">
              <a:solidFill>
                <a:srgbClr val="5C92C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50748" y="5029200"/>
              <a:ext cx="5360035" cy="18415"/>
            </a:xfrm>
            <a:custGeom>
              <a:avLst/>
              <a:gdLst/>
              <a:ahLst/>
              <a:cxnLst/>
              <a:rect l="l" t="t" r="r" b="b"/>
              <a:pathLst>
                <a:path w="5360035" h="18414">
                  <a:moveTo>
                    <a:pt x="5359908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5359908" y="18287"/>
                  </a:lnTo>
                  <a:lnTo>
                    <a:pt x="5359908" y="0"/>
                  </a:lnTo>
                  <a:close/>
                </a:path>
              </a:pathLst>
            </a:custGeom>
            <a:solidFill>
              <a:srgbClr val="497C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50748" y="5029200"/>
              <a:ext cx="5360035" cy="18415"/>
            </a:xfrm>
            <a:custGeom>
              <a:avLst/>
              <a:gdLst/>
              <a:ahLst/>
              <a:cxnLst/>
              <a:rect l="l" t="t" r="r" b="b"/>
              <a:pathLst>
                <a:path w="5360035" h="18414">
                  <a:moveTo>
                    <a:pt x="0" y="18287"/>
                  </a:moveTo>
                  <a:lnTo>
                    <a:pt x="5359908" y="18287"/>
                  </a:lnTo>
                  <a:lnTo>
                    <a:pt x="5359908" y="0"/>
                  </a:lnTo>
                  <a:lnTo>
                    <a:pt x="0" y="0"/>
                  </a:lnTo>
                  <a:lnTo>
                    <a:pt x="0" y="18287"/>
                  </a:lnTo>
                  <a:close/>
                </a:path>
              </a:pathLst>
            </a:custGeom>
            <a:ln w="9144">
              <a:solidFill>
                <a:srgbClr val="5C92C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160008" y="5029200"/>
              <a:ext cx="5360035" cy="18415"/>
            </a:xfrm>
            <a:custGeom>
              <a:avLst/>
              <a:gdLst/>
              <a:ahLst/>
              <a:cxnLst/>
              <a:rect l="l" t="t" r="r" b="b"/>
              <a:pathLst>
                <a:path w="5360034" h="18414">
                  <a:moveTo>
                    <a:pt x="5359908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5359908" y="18287"/>
                  </a:lnTo>
                  <a:lnTo>
                    <a:pt x="5359908" y="0"/>
                  </a:lnTo>
                  <a:close/>
                </a:path>
              </a:pathLst>
            </a:custGeom>
            <a:solidFill>
              <a:srgbClr val="497CB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160008" y="5029200"/>
              <a:ext cx="5360035" cy="18415"/>
            </a:xfrm>
            <a:custGeom>
              <a:avLst/>
              <a:gdLst/>
              <a:ahLst/>
              <a:cxnLst/>
              <a:rect l="l" t="t" r="r" b="b"/>
              <a:pathLst>
                <a:path w="5360034" h="18414">
                  <a:moveTo>
                    <a:pt x="0" y="18287"/>
                  </a:moveTo>
                  <a:lnTo>
                    <a:pt x="5359908" y="18287"/>
                  </a:lnTo>
                  <a:lnTo>
                    <a:pt x="5359908" y="0"/>
                  </a:lnTo>
                  <a:lnTo>
                    <a:pt x="0" y="0"/>
                  </a:lnTo>
                  <a:lnTo>
                    <a:pt x="0" y="18287"/>
                  </a:lnTo>
                  <a:close/>
                </a:path>
              </a:pathLst>
            </a:custGeom>
            <a:ln w="9144">
              <a:solidFill>
                <a:srgbClr val="5C92C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Чат со сплошной заливкой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0748" y="2502408"/>
              <a:ext cx="316992" cy="315467"/>
            </a:xfrm>
            <a:prstGeom prst="rect">
              <a:avLst/>
            </a:prstGeom>
          </p:spPr>
        </p:pic>
        <p:pic>
          <p:nvPicPr>
            <p:cNvPr id="19" name="object 19" descr="Чат со сплошной заливкой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23587" y="2528315"/>
              <a:ext cx="316991" cy="316991"/>
            </a:xfrm>
            <a:prstGeom prst="rect">
              <a:avLst/>
            </a:prstGeom>
          </p:spPr>
        </p:pic>
        <p:pic>
          <p:nvPicPr>
            <p:cNvPr id="20" name="object 20" descr="Чат со сплошной заливкой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96428" y="2502408"/>
              <a:ext cx="316992" cy="315467"/>
            </a:xfrm>
            <a:prstGeom prst="rect">
              <a:avLst/>
            </a:prstGeom>
          </p:spPr>
        </p:pic>
        <p:pic>
          <p:nvPicPr>
            <p:cNvPr id="21" name="object 21" descr="Чат со сплошной заливкой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0748" y="4721351"/>
              <a:ext cx="316992" cy="316992"/>
            </a:xfrm>
            <a:prstGeom prst="rect">
              <a:avLst/>
            </a:prstGeom>
          </p:spPr>
        </p:pic>
        <p:pic>
          <p:nvPicPr>
            <p:cNvPr id="22" name="object 22" descr="Чат со сплошной заливкой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29528" y="4712207"/>
              <a:ext cx="316991" cy="31699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45852" y="312420"/>
              <a:ext cx="606551" cy="62788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69195" y="298704"/>
              <a:ext cx="670559" cy="655320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638657" y="2929255"/>
            <a:ext cx="3484879" cy="1303020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 marR="530860">
              <a:lnSpc>
                <a:spcPct val="106000"/>
              </a:lnSpc>
              <a:spcBef>
                <a:spcPts val="25"/>
              </a:spcBef>
            </a:pPr>
            <a:r>
              <a:rPr dirty="0" sz="1500">
                <a:solidFill>
                  <a:srgbClr val="1A306B"/>
                </a:solidFill>
                <a:latin typeface="Arial Black"/>
                <a:cs typeface="Arial Black"/>
              </a:rPr>
              <a:t>Установление</a:t>
            </a:r>
            <a:r>
              <a:rPr dirty="0" sz="1500" spc="20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500" spc="-10">
                <a:solidFill>
                  <a:srgbClr val="1A306B"/>
                </a:solidFill>
                <a:latin typeface="Arial Black"/>
                <a:cs typeface="Arial Black"/>
              </a:rPr>
              <a:t>безопасной рамки</a:t>
            </a:r>
            <a:endParaRPr sz="1500">
              <a:latin typeface="Arial Black"/>
              <a:cs typeface="Arial Black"/>
            </a:endParaRPr>
          </a:p>
          <a:p>
            <a:pPr marL="12700" marR="5080">
              <a:lnSpc>
                <a:spcPct val="130100"/>
              </a:lnSpc>
              <a:spcBef>
                <a:spcPts val="695"/>
              </a:spcBef>
            </a:pPr>
            <a:r>
              <a:rPr dirty="0" sz="1200">
                <a:latin typeface="Arial"/>
                <a:cs typeface="Arial"/>
              </a:rPr>
              <a:t>Дать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ребенку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понять,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что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он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не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обязан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подробно рассказывать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случившемся, если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сейчас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это </a:t>
            </a:r>
            <a:r>
              <a:rPr dirty="0" sz="1200" spc="-10">
                <a:latin typeface="Arial"/>
                <a:cs typeface="Arial"/>
              </a:rPr>
              <a:t>усиливает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напряжение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11777" y="2929255"/>
            <a:ext cx="3501390" cy="129540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 spc="-10">
                <a:solidFill>
                  <a:srgbClr val="1A306B"/>
                </a:solidFill>
                <a:latin typeface="Arial Black"/>
                <a:cs typeface="Arial Black"/>
              </a:rPr>
              <a:t>Стабилизация</a:t>
            </a:r>
            <a:endParaRPr sz="1500">
              <a:latin typeface="Arial Black"/>
              <a:cs typeface="Arial Black"/>
            </a:endParaRPr>
          </a:p>
          <a:p>
            <a:pPr marL="12700" marR="5080">
              <a:lnSpc>
                <a:spcPct val="130100"/>
              </a:lnSpc>
              <a:spcBef>
                <a:spcPts val="665"/>
              </a:spcBef>
            </a:pPr>
            <a:r>
              <a:rPr dirty="0" sz="1200">
                <a:latin typeface="Arial"/>
                <a:cs typeface="Arial"/>
              </a:rPr>
              <a:t>При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плаче,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дрожи,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панике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или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оцепенении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50">
                <a:latin typeface="Arial"/>
                <a:cs typeface="Arial"/>
              </a:rPr>
              <a:t>– </a:t>
            </a:r>
            <a:r>
              <a:rPr dirty="0" sz="1200" spc="-10">
                <a:latin typeface="Arial"/>
                <a:cs typeface="Arial"/>
              </a:rPr>
              <a:t>возвращение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настоящий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момент: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опора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на </a:t>
            </a:r>
            <a:r>
              <a:rPr dirty="0" sz="1200">
                <a:latin typeface="Arial"/>
                <a:cs typeface="Arial"/>
              </a:rPr>
              <a:t>дыхание,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телесное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заземление,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называние предметов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вокруг, </a:t>
            </a:r>
            <a:r>
              <a:rPr dirty="0" sz="1200">
                <a:latin typeface="Arial"/>
                <a:cs typeface="Arial"/>
              </a:rPr>
              <a:t>фиксация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на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голосе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взрослого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84997" y="2929255"/>
            <a:ext cx="3474085" cy="129540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>
                <a:solidFill>
                  <a:srgbClr val="1A306B"/>
                </a:solidFill>
                <a:latin typeface="Arial Black"/>
                <a:cs typeface="Arial Black"/>
              </a:rPr>
              <a:t>Оценка</a:t>
            </a:r>
            <a:r>
              <a:rPr dirty="0" sz="1500" spc="155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500">
                <a:solidFill>
                  <a:srgbClr val="1A306B"/>
                </a:solidFill>
                <a:latin typeface="Arial Black"/>
                <a:cs typeface="Arial Black"/>
              </a:rPr>
              <a:t>актуального</a:t>
            </a:r>
            <a:r>
              <a:rPr dirty="0" sz="1500" spc="155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500" spc="-10">
                <a:solidFill>
                  <a:srgbClr val="1A306B"/>
                </a:solidFill>
                <a:latin typeface="Arial Black"/>
                <a:cs typeface="Arial Black"/>
              </a:rPr>
              <a:t>состояния</a:t>
            </a:r>
            <a:endParaRPr sz="1500">
              <a:latin typeface="Arial Black"/>
              <a:cs typeface="Arial Black"/>
            </a:endParaRPr>
          </a:p>
          <a:p>
            <a:pPr marL="12700" marR="130175">
              <a:lnSpc>
                <a:spcPct val="130100"/>
              </a:lnSpc>
              <a:spcBef>
                <a:spcPts val="665"/>
              </a:spcBef>
            </a:pPr>
            <a:r>
              <a:rPr dirty="0" sz="1200">
                <a:latin typeface="Arial"/>
                <a:cs typeface="Arial"/>
              </a:rPr>
              <a:t>Что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беспокоит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больше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всего,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как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ребенок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спит, может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ли учиться,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есть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ли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избегание,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20">
                <a:latin typeface="Arial"/>
                <a:cs typeface="Arial"/>
              </a:rPr>
              <a:t>какие </a:t>
            </a:r>
            <a:r>
              <a:rPr dirty="0" sz="1200">
                <a:latin typeface="Arial"/>
                <a:cs typeface="Arial"/>
              </a:rPr>
              <a:t>ситуации </a:t>
            </a:r>
            <a:r>
              <a:rPr dirty="0" sz="1200" spc="-10">
                <a:latin typeface="Arial"/>
                <a:cs typeface="Arial"/>
              </a:rPr>
              <a:t>усиливают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20">
                <a:latin typeface="Arial"/>
                <a:cs typeface="Arial"/>
              </a:rPr>
              <a:t>тревогу, </a:t>
            </a:r>
            <a:r>
              <a:rPr dirty="0" sz="1200">
                <a:latin typeface="Arial"/>
                <a:cs typeface="Arial"/>
              </a:rPr>
              <a:t>к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кому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он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может обратиться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за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поддержкой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8657" y="5121910"/>
            <a:ext cx="5038090" cy="1057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>
                <a:solidFill>
                  <a:srgbClr val="1A306B"/>
                </a:solidFill>
                <a:latin typeface="Arial Black"/>
                <a:cs typeface="Arial Black"/>
              </a:rPr>
              <a:t>Нормализация</a:t>
            </a:r>
            <a:r>
              <a:rPr dirty="0" sz="1500" spc="16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500">
                <a:solidFill>
                  <a:srgbClr val="1A306B"/>
                </a:solidFill>
                <a:latin typeface="Arial Black"/>
                <a:cs typeface="Arial Black"/>
              </a:rPr>
              <a:t>без</a:t>
            </a:r>
            <a:r>
              <a:rPr dirty="0" sz="1500" spc="14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500" spc="-10">
                <a:solidFill>
                  <a:srgbClr val="1A306B"/>
                </a:solidFill>
                <a:latin typeface="Arial Black"/>
                <a:cs typeface="Arial Black"/>
              </a:rPr>
              <a:t>обесценивания</a:t>
            </a:r>
            <a:endParaRPr sz="1500">
              <a:latin typeface="Arial Black"/>
              <a:cs typeface="Arial Black"/>
            </a:endParaRPr>
          </a:p>
          <a:p>
            <a:pPr marL="12700" marR="5080">
              <a:lnSpc>
                <a:spcPct val="130000"/>
              </a:lnSpc>
              <a:spcBef>
                <a:spcPts val="670"/>
              </a:spcBef>
            </a:pPr>
            <a:r>
              <a:rPr dirty="0" sz="1200" spc="-10">
                <a:latin typeface="Arial"/>
                <a:cs typeface="Arial"/>
              </a:rPr>
              <a:t>Ребенку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объясняют, </a:t>
            </a:r>
            <a:r>
              <a:rPr dirty="0" sz="1200">
                <a:latin typeface="Arial"/>
                <a:cs typeface="Arial"/>
              </a:rPr>
              <a:t>что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его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реакции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понятны,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но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за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состоянием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важно наблюдать.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Переживание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признается,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не</a:t>
            </a:r>
            <a:r>
              <a:rPr dirty="0" sz="1200" spc="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драматизируется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1200">
                <a:latin typeface="Arial"/>
                <a:cs typeface="Arial"/>
              </a:rPr>
              <a:t>и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не </a:t>
            </a:r>
            <a:r>
              <a:rPr dirty="0" sz="1200" spc="-10">
                <a:latin typeface="Arial"/>
                <a:cs typeface="Arial"/>
              </a:rPr>
              <a:t>обесценивается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48196" y="5121910"/>
            <a:ext cx="4996180" cy="1057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>
                <a:solidFill>
                  <a:srgbClr val="1A306B"/>
                </a:solidFill>
                <a:latin typeface="Arial Black"/>
                <a:cs typeface="Arial Black"/>
              </a:rPr>
              <a:t>Формирование</a:t>
            </a:r>
            <a:r>
              <a:rPr dirty="0" sz="1500" spc="18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500">
                <a:solidFill>
                  <a:srgbClr val="1A306B"/>
                </a:solidFill>
                <a:latin typeface="Arial Black"/>
                <a:cs typeface="Arial Black"/>
              </a:rPr>
              <a:t>краткого</a:t>
            </a:r>
            <a:r>
              <a:rPr dirty="0" sz="1500" spc="165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500" spc="-10">
                <a:solidFill>
                  <a:srgbClr val="1A306B"/>
                </a:solidFill>
                <a:latin typeface="Arial Black"/>
                <a:cs typeface="Arial Black"/>
              </a:rPr>
              <a:t>плана</a:t>
            </a:r>
            <a:endParaRPr sz="1500">
              <a:latin typeface="Arial Black"/>
              <a:cs typeface="Arial Black"/>
            </a:endParaRPr>
          </a:p>
          <a:p>
            <a:pPr marL="12700" marR="5080">
              <a:lnSpc>
                <a:spcPct val="130000"/>
              </a:lnSpc>
              <a:spcBef>
                <a:spcPts val="670"/>
              </a:spcBef>
            </a:pPr>
            <a:r>
              <a:rPr dirty="0" sz="1200">
                <a:latin typeface="Arial"/>
                <a:cs typeface="Arial"/>
              </a:rPr>
              <a:t>Что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делать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при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усилении</a:t>
            </a:r>
            <a:r>
              <a:rPr dirty="0" sz="1200" spc="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тревоги,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к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кому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обращаться,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какие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действия </a:t>
            </a:r>
            <a:r>
              <a:rPr dirty="0" sz="1200">
                <a:latin typeface="Arial"/>
                <a:cs typeface="Arial"/>
              </a:rPr>
              <a:t>помогают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снизить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напряжение,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когда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состоится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повторный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контакт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1200">
                <a:latin typeface="Arial"/>
                <a:cs typeface="Arial"/>
              </a:rPr>
              <a:t>с </a:t>
            </a:r>
            <a:r>
              <a:rPr dirty="0" sz="1200" spc="-10">
                <a:latin typeface="Arial"/>
                <a:cs typeface="Arial"/>
              </a:rPr>
              <a:t>психологом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87480" y="6336169"/>
              <a:ext cx="252222" cy="1860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8657" y="243662"/>
            <a:ext cx="7651750" cy="958850"/>
          </a:xfrm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ts val="3750"/>
              </a:lnSpc>
              <a:spcBef>
                <a:spcPts val="45"/>
              </a:spcBef>
            </a:pPr>
            <a:r>
              <a:rPr dirty="0"/>
              <a:t>Как</a:t>
            </a:r>
            <a:r>
              <a:rPr dirty="0" spc="-35"/>
              <a:t> </a:t>
            </a:r>
            <a:r>
              <a:rPr dirty="0"/>
              <a:t>говорить</a:t>
            </a:r>
            <a:r>
              <a:rPr dirty="0" spc="-35"/>
              <a:t> </a:t>
            </a:r>
            <a:r>
              <a:rPr dirty="0"/>
              <a:t>с</a:t>
            </a:r>
            <a:r>
              <a:rPr dirty="0" spc="-20"/>
              <a:t> </a:t>
            </a:r>
            <a:r>
              <a:rPr dirty="0"/>
              <a:t>ребенком</a:t>
            </a:r>
            <a:r>
              <a:rPr dirty="0" spc="-50"/>
              <a:t> </a:t>
            </a:r>
            <a:r>
              <a:rPr dirty="0"/>
              <a:t>об</a:t>
            </a:r>
            <a:r>
              <a:rPr dirty="0" spc="-20"/>
              <a:t> </a:t>
            </a:r>
            <a:r>
              <a:rPr dirty="0" spc="-10"/>
              <a:t>атаках </a:t>
            </a:r>
            <a:r>
              <a:rPr dirty="0" spc="-20"/>
              <a:t>БПЛА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648969" y="1962657"/>
            <a:ext cx="10973435" cy="3490595"/>
            <a:chOff x="648969" y="1962657"/>
            <a:chExt cx="10973435" cy="3490595"/>
          </a:xfrm>
        </p:grpSpPr>
        <p:sp>
          <p:nvSpPr>
            <p:cNvPr id="7" name="object 7"/>
            <p:cNvSpPr/>
            <p:nvPr/>
          </p:nvSpPr>
          <p:spPr>
            <a:xfrm>
              <a:off x="651509" y="1965197"/>
              <a:ext cx="10968355" cy="3485515"/>
            </a:xfrm>
            <a:custGeom>
              <a:avLst/>
              <a:gdLst/>
              <a:ahLst/>
              <a:cxnLst/>
              <a:rect l="l" t="t" r="r" b="b"/>
              <a:pathLst>
                <a:path w="10968355" h="3485515">
                  <a:moveTo>
                    <a:pt x="10905744" y="0"/>
                  </a:moveTo>
                  <a:lnTo>
                    <a:pt x="62420" y="0"/>
                  </a:lnTo>
                  <a:lnTo>
                    <a:pt x="38126" y="4905"/>
                  </a:lnTo>
                  <a:lnTo>
                    <a:pt x="18284" y="18287"/>
                  </a:lnTo>
                  <a:lnTo>
                    <a:pt x="4906" y="38147"/>
                  </a:lnTo>
                  <a:lnTo>
                    <a:pt x="0" y="62484"/>
                  </a:lnTo>
                  <a:lnTo>
                    <a:pt x="0" y="3422904"/>
                  </a:lnTo>
                  <a:lnTo>
                    <a:pt x="4906" y="3447240"/>
                  </a:lnTo>
                  <a:lnTo>
                    <a:pt x="18284" y="3467100"/>
                  </a:lnTo>
                  <a:lnTo>
                    <a:pt x="38126" y="3480482"/>
                  </a:lnTo>
                  <a:lnTo>
                    <a:pt x="62420" y="3485388"/>
                  </a:lnTo>
                  <a:lnTo>
                    <a:pt x="10905744" y="3485388"/>
                  </a:lnTo>
                  <a:lnTo>
                    <a:pt x="10930080" y="3480482"/>
                  </a:lnTo>
                  <a:lnTo>
                    <a:pt x="10949940" y="3467100"/>
                  </a:lnTo>
                  <a:lnTo>
                    <a:pt x="10963322" y="3447240"/>
                  </a:lnTo>
                  <a:lnTo>
                    <a:pt x="10968228" y="3422904"/>
                  </a:lnTo>
                  <a:lnTo>
                    <a:pt x="10968228" y="62484"/>
                  </a:lnTo>
                  <a:lnTo>
                    <a:pt x="10963322" y="38147"/>
                  </a:lnTo>
                  <a:lnTo>
                    <a:pt x="10949940" y="18287"/>
                  </a:lnTo>
                  <a:lnTo>
                    <a:pt x="10930080" y="4905"/>
                  </a:lnTo>
                  <a:lnTo>
                    <a:pt x="10905744" y="0"/>
                  </a:lnTo>
                  <a:close/>
                </a:path>
              </a:pathLst>
            </a:custGeom>
            <a:solidFill>
              <a:srgbClr val="D4DCF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51509" y="1965197"/>
              <a:ext cx="10968355" cy="3485515"/>
            </a:xfrm>
            <a:custGeom>
              <a:avLst/>
              <a:gdLst/>
              <a:ahLst/>
              <a:cxnLst/>
              <a:rect l="l" t="t" r="r" b="b"/>
              <a:pathLst>
                <a:path w="10968355" h="3485515">
                  <a:moveTo>
                    <a:pt x="0" y="62484"/>
                  </a:moveTo>
                  <a:lnTo>
                    <a:pt x="4906" y="38147"/>
                  </a:lnTo>
                  <a:lnTo>
                    <a:pt x="18284" y="18287"/>
                  </a:lnTo>
                  <a:lnTo>
                    <a:pt x="38126" y="4905"/>
                  </a:lnTo>
                  <a:lnTo>
                    <a:pt x="62420" y="0"/>
                  </a:lnTo>
                  <a:lnTo>
                    <a:pt x="10905744" y="0"/>
                  </a:lnTo>
                  <a:lnTo>
                    <a:pt x="10930080" y="4905"/>
                  </a:lnTo>
                  <a:lnTo>
                    <a:pt x="10949940" y="18287"/>
                  </a:lnTo>
                  <a:lnTo>
                    <a:pt x="10963322" y="38147"/>
                  </a:lnTo>
                  <a:lnTo>
                    <a:pt x="10968228" y="62484"/>
                  </a:lnTo>
                  <a:lnTo>
                    <a:pt x="10968228" y="3422904"/>
                  </a:lnTo>
                  <a:lnTo>
                    <a:pt x="10963322" y="3447240"/>
                  </a:lnTo>
                  <a:lnTo>
                    <a:pt x="10949940" y="3467100"/>
                  </a:lnTo>
                  <a:lnTo>
                    <a:pt x="10930080" y="3480482"/>
                  </a:lnTo>
                  <a:lnTo>
                    <a:pt x="10905744" y="3485388"/>
                  </a:lnTo>
                  <a:lnTo>
                    <a:pt x="62420" y="3485388"/>
                  </a:lnTo>
                  <a:lnTo>
                    <a:pt x="38126" y="3480482"/>
                  </a:lnTo>
                  <a:lnTo>
                    <a:pt x="18284" y="3467100"/>
                  </a:lnTo>
                  <a:lnTo>
                    <a:pt x="4906" y="3447240"/>
                  </a:lnTo>
                  <a:lnTo>
                    <a:pt x="0" y="3422904"/>
                  </a:lnTo>
                  <a:lnTo>
                    <a:pt x="0" y="62484"/>
                  </a:lnTo>
                  <a:close/>
                </a:path>
              </a:pathLst>
            </a:custGeom>
            <a:ln w="4572">
              <a:solidFill>
                <a:srgbClr val="BAC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56843" y="1970531"/>
              <a:ext cx="5478780" cy="3473450"/>
            </a:xfrm>
            <a:custGeom>
              <a:avLst/>
              <a:gdLst/>
              <a:ahLst/>
              <a:cxnLst/>
              <a:rect l="l" t="t" r="r" b="b"/>
              <a:pathLst>
                <a:path w="5478780" h="3473450">
                  <a:moveTo>
                    <a:pt x="5416296" y="0"/>
                  </a:moveTo>
                  <a:lnTo>
                    <a:pt x="62445" y="0"/>
                  </a:lnTo>
                  <a:lnTo>
                    <a:pt x="38136" y="4905"/>
                  </a:lnTo>
                  <a:lnTo>
                    <a:pt x="18288" y="18287"/>
                  </a:lnTo>
                  <a:lnTo>
                    <a:pt x="4906" y="38147"/>
                  </a:lnTo>
                  <a:lnTo>
                    <a:pt x="0" y="62483"/>
                  </a:lnTo>
                  <a:lnTo>
                    <a:pt x="0" y="3410711"/>
                  </a:lnTo>
                  <a:lnTo>
                    <a:pt x="4906" y="3435048"/>
                  </a:lnTo>
                  <a:lnTo>
                    <a:pt x="18288" y="3454907"/>
                  </a:lnTo>
                  <a:lnTo>
                    <a:pt x="38136" y="3468290"/>
                  </a:lnTo>
                  <a:lnTo>
                    <a:pt x="62445" y="3473195"/>
                  </a:lnTo>
                  <a:lnTo>
                    <a:pt x="5416296" y="3473195"/>
                  </a:lnTo>
                  <a:lnTo>
                    <a:pt x="5440632" y="3468290"/>
                  </a:lnTo>
                  <a:lnTo>
                    <a:pt x="5460492" y="3454907"/>
                  </a:lnTo>
                  <a:lnTo>
                    <a:pt x="5473874" y="3435048"/>
                  </a:lnTo>
                  <a:lnTo>
                    <a:pt x="5478780" y="3410711"/>
                  </a:lnTo>
                  <a:lnTo>
                    <a:pt x="5478780" y="62483"/>
                  </a:lnTo>
                  <a:lnTo>
                    <a:pt x="5473874" y="38147"/>
                  </a:lnTo>
                  <a:lnTo>
                    <a:pt x="5460492" y="18287"/>
                  </a:lnTo>
                  <a:lnTo>
                    <a:pt x="5440632" y="4905"/>
                  </a:lnTo>
                  <a:lnTo>
                    <a:pt x="5416296" y="0"/>
                  </a:lnTo>
                  <a:close/>
                </a:path>
              </a:pathLst>
            </a:custGeom>
            <a:solidFill>
              <a:srgbClr val="D4DCF6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793495" y="3031311"/>
            <a:ext cx="75565" cy="449580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3495" y="3665677"/>
            <a:ext cx="75565" cy="446405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3495" y="4336541"/>
            <a:ext cx="7556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3495" y="2401900"/>
            <a:ext cx="5187315" cy="2342515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algn="just" marL="461645" indent="-448945">
              <a:lnSpc>
                <a:spcPct val="100000"/>
              </a:lnSpc>
              <a:spcBef>
                <a:spcPts val="430"/>
              </a:spcBef>
              <a:buChar char="•"/>
              <a:tabLst>
                <a:tab pos="461645" algn="l"/>
              </a:tabLst>
            </a:pPr>
            <a:r>
              <a:rPr dirty="0" sz="1100">
                <a:latin typeface="Arial"/>
                <a:cs typeface="Arial"/>
              </a:rPr>
              <a:t>Говорить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простыми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спокойными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словами</a:t>
            </a:r>
            <a:endParaRPr sz="1100">
              <a:latin typeface="Arial"/>
              <a:cs typeface="Arial"/>
            </a:endParaRPr>
          </a:p>
          <a:p>
            <a:pPr algn="just" marL="461645" marR="384175" indent="-448945">
              <a:lnSpc>
                <a:spcPct val="125499"/>
              </a:lnSpc>
              <a:buChar char="•"/>
              <a:tabLst>
                <a:tab pos="469900" algn="l"/>
              </a:tabLst>
            </a:pPr>
            <a:r>
              <a:rPr dirty="0" sz="1100">
                <a:latin typeface="Arial"/>
                <a:cs typeface="Arial"/>
              </a:rPr>
              <a:t>Отвечать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только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на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тот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вопрос,</a:t>
            </a:r>
            <a:r>
              <a:rPr dirty="0" sz="1100" spc="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который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ребенок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действительно </a:t>
            </a:r>
            <a:r>
              <a:rPr dirty="0" sz="1100" spc="-10">
                <a:latin typeface="Arial"/>
                <a:cs typeface="Arial"/>
              </a:rPr>
              <a:t>	</a:t>
            </a:r>
            <a:r>
              <a:rPr dirty="0" sz="1100" spc="-20">
                <a:latin typeface="Arial"/>
                <a:cs typeface="Arial"/>
              </a:rPr>
              <a:t>задал</a:t>
            </a:r>
            <a:endParaRPr sz="1100">
              <a:latin typeface="Arial"/>
              <a:cs typeface="Arial"/>
            </a:endParaRPr>
          </a:p>
          <a:p>
            <a:pPr algn="just" marL="469900">
              <a:lnSpc>
                <a:spcPct val="100000"/>
              </a:lnSpc>
              <a:spcBef>
                <a:spcPts val="335"/>
              </a:spcBef>
            </a:pPr>
            <a:r>
              <a:rPr dirty="0" sz="1100">
                <a:latin typeface="Arial"/>
                <a:cs typeface="Arial"/>
              </a:rPr>
              <a:t>Признавать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чувство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страха,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стыдить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обесценивать</a:t>
            </a:r>
            <a:endParaRPr sz="1100">
              <a:latin typeface="Arial"/>
              <a:cs typeface="Arial"/>
            </a:endParaRPr>
          </a:p>
          <a:p>
            <a:pPr algn="just" marL="469900" marR="348615">
              <a:lnSpc>
                <a:spcPct val="125699"/>
              </a:lnSpc>
              <a:spcBef>
                <a:spcPts val="10"/>
              </a:spcBef>
            </a:pPr>
            <a:r>
              <a:rPr dirty="0" sz="1100">
                <a:latin typeface="Arial"/>
                <a:cs typeface="Arial"/>
              </a:rPr>
              <a:t>Подчеркивать,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что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рядом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есть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взрослые,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которые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знают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порядок </a:t>
            </a:r>
            <a:r>
              <a:rPr dirty="0" sz="1100">
                <a:latin typeface="Arial"/>
                <a:cs typeface="Arial"/>
              </a:rPr>
              <a:t>действий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готовы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помочь</a:t>
            </a:r>
            <a:endParaRPr sz="1100">
              <a:latin typeface="Arial"/>
              <a:cs typeface="Arial"/>
            </a:endParaRPr>
          </a:p>
          <a:p>
            <a:pPr algn="just" marL="469900" marR="5080">
              <a:lnSpc>
                <a:spcPct val="125499"/>
              </a:lnSpc>
            </a:pPr>
            <a:r>
              <a:rPr dirty="0" sz="1100">
                <a:latin typeface="Arial"/>
                <a:cs typeface="Arial"/>
              </a:rPr>
              <a:t>Объяснять,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что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разные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реакции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после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тревожного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события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возможны </a:t>
            </a:r>
            <a:r>
              <a:rPr dirty="0" sz="1100">
                <a:latin typeface="Arial"/>
                <a:cs typeface="Arial"/>
              </a:rPr>
              <a:t>Помогать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ребенку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вернуться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к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режиму,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учебе,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общению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привычным действиям</a:t>
            </a:r>
            <a:endParaRPr sz="1100">
              <a:latin typeface="Arial"/>
              <a:cs typeface="Arial"/>
            </a:endParaRPr>
          </a:p>
          <a:p>
            <a:pPr algn="just" marL="469900" marR="762000">
              <a:lnSpc>
                <a:spcPct val="125499"/>
              </a:lnSpc>
              <a:spcBef>
                <a:spcPts val="10"/>
              </a:spcBef>
            </a:pPr>
            <a:r>
              <a:rPr dirty="0" sz="1100">
                <a:latin typeface="Arial"/>
                <a:cs typeface="Arial"/>
              </a:rPr>
              <a:t>Договариваться,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к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кому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ребенок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обращается,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если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тревога усиливается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135623" y="1970532"/>
            <a:ext cx="5477510" cy="3473450"/>
            <a:chOff x="6135623" y="1970532"/>
            <a:chExt cx="5477510" cy="3473450"/>
          </a:xfrm>
        </p:grpSpPr>
        <p:sp>
          <p:nvSpPr>
            <p:cNvPr id="15" name="object 15"/>
            <p:cNvSpPr/>
            <p:nvPr/>
          </p:nvSpPr>
          <p:spPr>
            <a:xfrm>
              <a:off x="6135623" y="1970532"/>
              <a:ext cx="5477510" cy="3473450"/>
            </a:xfrm>
            <a:custGeom>
              <a:avLst/>
              <a:gdLst/>
              <a:ahLst/>
              <a:cxnLst/>
              <a:rect l="l" t="t" r="r" b="b"/>
              <a:pathLst>
                <a:path w="5477509" h="3473450">
                  <a:moveTo>
                    <a:pt x="5477256" y="0"/>
                  </a:moveTo>
                  <a:lnTo>
                    <a:pt x="0" y="0"/>
                  </a:lnTo>
                  <a:lnTo>
                    <a:pt x="0" y="3473196"/>
                  </a:lnTo>
                  <a:lnTo>
                    <a:pt x="5477256" y="3473196"/>
                  </a:lnTo>
                  <a:lnTo>
                    <a:pt x="5477256" y="0"/>
                  </a:lnTo>
                  <a:close/>
                </a:path>
              </a:pathLst>
            </a:custGeom>
            <a:solidFill>
              <a:srgbClr val="D4DCF6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135623" y="1970532"/>
              <a:ext cx="18415" cy="3473450"/>
            </a:xfrm>
            <a:custGeom>
              <a:avLst/>
              <a:gdLst/>
              <a:ahLst/>
              <a:cxnLst/>
              <a:rect l="l" t="t" r="r" b="b"/>
              <a:pathLst>
                <a:path w="18414" h="3473450">
                  <a:moveTo>
                    <a:pt x="14224" y="0"/>
                  </a:moveTo>
                  <a:lnTo>
                    <a:pt x="4063" y="0"/>
                  </a:lnTo>
                  <a:lnTo>
                    <a:pt x="0" y="4063"/>
                  </a:lnTo>
                  <a:lnTo>
                    <a:pt x="0" y="9143"/>
                  </a:lnTo>
                  <a:lnTo>
                    <a:pt x="0" y="3469131"/>
                  </a:lnTo>
                  <a:lnTo>
                    <a:pt x="4063" y="3473195"/>
                  </a:lnTo>
                  <a:lnTo>
                    <a:pt x="14224" y="3473195"/>
                  </a:lnTo>
                  <a:lnTo>
                    <a:pt x="18287" y="3469131"/>
                  </a:lnTo>
                  <a:lnTo>
                    <a:pt x="18287" y="4063"/>
                  </a:lnTo>
                  <a:lnTo>
                    <a:pt x="14224" y="0"/>
                  </a:lnTo>
                  <a:close/>
                </a:path>
              </a:pathLst>
            </a:custGeom>
            <a:solidFill>
              <a:srgbClr val="BAC2D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638657" y="1150111"/>
            <a:ext cx="10846435" cy="120459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60"/>
              </a:spcBef>
            </a:pPr>
            <a:r>
              <a:rPr dirty="0" sz="1300" spc="-10">
                <a:solidFill>
                  <a:srgbClr val="3A3535"/>
                </a:solidFill>
                <a:latin typeface="Arial"/>
                <a:cs typeface="Arial"/>
              </a:rPr>
              <a:t>Разговор</a:t>
            </a:r>
            <a:r>
              <a:rPr dirty="0" sz="13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с</a:t>
            </a:r>
            <a:r>
              <a:rPr dirty="0" sz="130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ребенком</a:t>
            </a:r>
            <a:r>
              <a:rPr dirty="0" sz="13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о</a:t>
            </a:r>
            <a:r>
              <a:rPr dirty="0" sz="130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3A3535"/>
                </a:solidFill>
                <a:latin typeface="Arial"/>
                <a:cs typeface="Arial"/>
              </a:rPr>
              <a:t>тревожных</a:t>
            </a:r>
            <a:r>
              <a:rPr dirty="0" sz="13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событиях</a:t>
            </a:r>
            <a:r>
              <a:rPr dirty="0" sz="13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должен</a:t>
            </a:r>
            <a:r>
              <a:rPr dirty="0" sz="13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быть</a:t>
            </a:r>
            <a:r>
              <a:rPr dirty="0" sz="13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спокойным,</a:t>
            </a:r>
            <a:r>
              <a:rPr dirty="0" sz="13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кратким,</a:t>
            </a:r>
            <a:r>
              <a:rPr dirty="0" sz="13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возрастно</a:t>
            </a:r>
            <a:r>
              <a:rPr dirty="0" sz="13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понятным</a:t>
            </a:r>
            <a:r>
              <a:rPr dirty="0" sz="13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и</a:t>
            </a:r>
            <a:r>
              <a:rPr dirty="0" sz="1300" spc="-6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300" spc="-6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перегружающим.</a:t>
            </a:r>
            <a:r>
              <a:rPr dirty="0" sz="13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Основная</a:t>
            </a:r>
            <a:r>
              <a:rPr dirty="0" sz="1300" spc="-6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3A3535"/>
                </a:solidFill>
                <a:latin typeface="Arial"/>
                <a:cs typeface="Arial"/>
              </a:rPr>
              <a:t>задача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взрослого:</a:t>
            </a:r>
            <a:r>
              <a:rPr dirty="0" sz="13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3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скрыть</a:t>
            </a:r>
            <a:r>
              <a:rPr dirty="0" sz="13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реальность</a:t>
            </a:r>
            <a:r>
              <a:rPr dirty="0" sz="1300" spc="-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и</a:t>
            </a:r>
            <a:r>
              <a:rPr dirty="0" sz="130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3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усилить</a:t>
            </a:r>
            <a:r>
              <a:rPr dirty="0" sz="1300" spc="-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страх,</a:t>
            </a:r>
            <a:r>
              <a:rPr dirty="0" sz="1300" spc="-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а</a:t>
            </a:r>
            <a:r>
              <a:rPr dirty="0" sz="13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помочь</a:t>
            </a:r>
            <a:r>
              <a:rPr dirty="0" sz="13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ребенку</a:t>
            </a:r>
            <a:r>
              <a:rPr dirty="0" sz="13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понять,</a:t>
            </a:r>
            <a:r>
              <a:rPr dirty="0" sz="13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что</a:t>
            </a:r>
            <a:r>
              <a:rPr dirty="0" sz="13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происходит</a:t>
            </a:r>
            <a:r>
              <a:rPr dirty="0" sz="130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с</a:t>
            </a:r>
            <a:r>
              <a:rPr dirty="0" sz="13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его</a:t>
            </a:r>
            <a:r>
              <a:rPr dirty="0" sz="13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состоянием</a:t>
            </a:r>
            <a:r>
              <a:rPr dirty="0" sz="1300" spc="-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и</a:t>
            </a:r>
            <a:r>
              <a:rPr dirty="0" sz="130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к</a:t>
            </a:r>
            <a:r>
              <a:rPr dirty="0" sz="13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кому</a:t>
            </a:r>
            <a:r>
              <a:rPr dirty="0" sz="13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он</a:t>
            </a:r>
            <a:r>
              <a:rPr dirty="0" sz="13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3A3535"/>
                </a:solidFill>
                <a:latin typeface="Arial"/>
                <a:cs typeface="Arial"/>
              </a:rPr>
              <a:t>может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обратиться</a:t>
            </a:r>
            <a:r>
              <a:rPr dirty="0" sz="13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3A3535"/>
                </a:solidFill>
                <a:latin typeface="Arial"/>
                <a:cs typeface="Arial"/>
              </a:rPr>
              <a:t>за</a:t>
            </a:r>
            <a:r>
              <a:rPr dirty="0" sz="1300" spc="-7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3A3535"/>
                </a:solidFill>
                <a:latin typeface="Arial"/>
                <a:cs typeface="Arial"/>
              </a:rPr>
              <a:t>поддержкой.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30"/>
              </a:spcBef>
            </a:pPr>
            <a:endParaRPr sz="1300">
              <a:latin typeface="Arial"/>
              <a:cs typeface="Arial"/>
            </a:endParaRPr>
          </a:p>
          <a:p>
            <a:pPr marL="167005">
              <a:lnSpc>
                <a:spcPct val="100000"/>
              </a:lnSpc>
              <a:tabLst>
                <a:tab pos="5645150" algn="l"/>
              </a:tabLst>
            </a:pPr>
            <a:r>
              <a:rPr dirty="0" sz="1500" b="1">
                <a:solidFill>
                  <a:srgbClr val="3A3535"/>
                </a:solidFill>
                <a:latin typeface="Arial"/>
                <a:cs typeface="Arial"/>
              </a:rPr>
              <a:t>Что</a:t>
            </a:r>
            <a:r>
              <a:rPr dirty="0" sz="1500" spc="55" b="1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3A3535"/>
                </a:solidFill>
                <a:latin typeface="Arial"/>
                <a:cs typeface="Arial"/>
              </a:rPr>
              <a:t>важно</a:t>
            </a:r>
            <a:r>
              <a:rPr dirty="0" sz="1500" spc="30" b="1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3A3535"/>
                </a:solidFill>
                <a:latin typeface="Arial"/>
                <a:cs typeface="Arial"/>
              </a:rPr>
              <a:t>делать</a:t>
            </a:r>
            <a:r>
              <a:rPr dirty="0" sz="1500" b="1">
                <a:solidFill>
                  <a:srgbClr val="3A3535"/>
                </a:solidFill>
                <a:latin typeface="Arial"/>
                <a:cs typeface="Arial"/>
              </a:rPr>
              <a:t>	Что</a:t>
            </a:r>
            <a:r>
              <a:rPr dirty="0" sz="1500" spc="55" b="1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3A3535"/>
                </a:solidFill>
                <a:latin typeface="Arial"/>
                <a:cs typeface="Arial"/>
              </a:rPr>
              <a:t>важно</a:t>
            </a:r>
            <a:r>
              <a:rPr dirty="0" sz="1500" spc="30" b="1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3A3535"/>
                </a:solidFill>
                <a:latin typeface="Arial"/>
                <a:cs typeface="Arial"/>
              </a:rPr>
              <a:t>избегать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71640" y="3283077"/>
            <a:ext cx="7556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71640" y="3704082"/>
            <a:ext cx="7556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71640" y="4124705"/>
            <a:ext cx="7556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-5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71640" y="2401900"/>
            <a:ext cx="4867910" cy="2132330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430"/>
              </a:spcBef>
              <a:buChar char="•"/>
              <a:tabLst>
                <a:tab pos="469265" algn="l"/>
              </a:tabLst>
            </a:pP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давать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обещаний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абсолютной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безопасности</a:t>
            </a:r>
            <a:endParaRPr sz="11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335"/>
              </a:spcBef>
              <a:buChar char="•"/>
              <a:tabLst>
                <a:tab pos="469265" algn="l"/>
              </a:tabLst>
            </a:pP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рассказывать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пугающие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подробности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сверх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запроса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ребенка</a:t>
            </a:r>
            <a:endParaRPr sz="1100">
              <a:latin typeface="Arial"/>
              <a:cs typeface="Arial"/>
            </a:endParaRPr>
          </a:p>
          <a:p>
            <a:pPr marL="469900" marR="170180" indent="-457200">
              <a:lnSpc>
                <a:spcPct val="125499"/>
              </a:lnSpc>
              <a:buChar char="•"/>
              <a:tabLst>
                <a:tab pos="469900" algn="l"/>
              </a:tabLst>
            </a:pP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показывать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фото,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видео,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новости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эмоционально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тяжелые материалы</a:t>
            </a:r>
            <a:endParaRPr sz="1100">
              <a:latin typeface="Arial"/>
              <a:cs typeface="Arial"/>
            </a:endParaRPr>
          </a:p>
          <a:p>
            <a:pPr marL="469900" marR="143510">
              <a:lnSpc>
                <a:spcPct val="125699"/>
              </a:lnSpc>
              <a:spcBef>
                <a:spcPts val="10"/>
              </a:spcBef>
            </a:pP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заставлять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ребенка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подробно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пересказывать,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что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он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видел, </a:t>
            </a:r>
            <a:r>
              <a:rPr dirty="0" sz="1100">
                <a:latin typeface="Arial"/>
                <a:cs typeface="Arial"/>
              </a:rPr>
              <a:t>слышал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или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почувствовал</a:t>
            </a:r>
            <a:endParaRPr sz="1100">
              <a:latin typeface="Arial"/>
              <a:cs typeface="Arial"/>
            </a:endParaRPr>
          </a:p>
          <a:p>
            <a:pPr marL="469900" marR="5080">
              <a:lnSpc>
                <a:spcPct val="125499"/>
              </a:lnSpc>
            </a:pP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говорить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«не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бойся»,</a:t>
            </a:r>
            <a:r>
              <a:rPr dirty="0" sz="1100" spc="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«ничего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страшного»,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«перестань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думать </a:t>
            </a:r>
            <a:r>
              <a:rPr dirty="0" sz="1100">
                <a:latin typeface="Arial"/>
                <a:cs typeface="Arial"/>
              </a:rPr>
              <a:t>об</a:t>
            </a:r>
            <a:r>
              <a:rPr dirty="0" sz="1100" spc="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этом»</a:t>
            </a:r>
            <a:endParaRPr sz="1100">
              <a:latin typeface="Arial"/>
              <a:cs typeface="Arial"/>
            </a:endParaRPr>
          </a:p>
          <a:p>
            <a:pPr marL="469900" marR="735965">
              <a:lnSpc>
                <a:spcPts val="1670"/>
              </a:lnSpc>
              <a:spcBef>
                <a:spcPts val="85"/>
              </a:spcBef>
            </a:pP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обсуждать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при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ребенке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тревожные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версии,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слухи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и </a:t>
            </a:r>
            <a:r>
              <a:rPr dirty="0" sz="1100">
                <a:latin typeface="Arial"/>
                <a:cs typeface="Arial"/>
              </a:rPr>
              <a:t>катастрофические</a:t>
            </a:r>
            <a:r>
              <a:rPr dirty="0" sz="1100" spc="17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прогнозы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1466" y="5694375"/>
            <a:ext cx="10370185" cy="434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1700"/>
              </a:lnSpc>
              <a:spcBef>
                <a:spcPts val="100"/>
              </a:spcBef>
            </a:pP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«Ты</a:t>
            </a:r>
            <a:r>
              <a:rPr dirty="0" sz="1200" spc="-5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можешь</a:t>
            </a:r>
            <a:r>
              <a:rPr dirty="0" sz="1200" spc="-5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бояться,</a:t>
            </a:r>
            <a:r>
              <a:rPr dirty="0" sz="1200" spc="-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потому</a:t>
            </a:r>
            <a:r>
              <a:rPr dirty="0" sz="1200" spc="-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что</a:t>
            </a:r>
            <a:r>
              <a:rPr dirty="0" sz="1200" spc="-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ситуация тревожная.</a:t>
            </a:r>
            <a:r>
              <a:rPr dirty="0" sz="1200" spc="-4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Сейчас</a:t>
            </a:r>
            <a:r>
              <a:rPr dirty="0" sz="1200" spc="-6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рядом</a:t>
            </a:r>
            <a:r>
              <a:rPr dirty="0" sz="1200" spc="-3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есть</a:t>
            </a:r>
            <a:r>
              <a:rPr dirty="0" sz="1200" spc="-5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взрослые,</a:t>
            </a:r>
            <a:r>
              <a:rPr dirty="0" sz="1200" spc="-5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которые</a:t>
            </a:r>
            <a:r>
              <a:rPr dirty="0" sz="1200" spc="-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помогают</a:t>
            </a:r>
            <a:r>
              <a:rPr dirty="0" sz="1200" spc="-3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и</a:t>
            </a:r>
            <a:r>
              <a:rPr dirty="0" sz="1200" spc="-5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1A306B"/>
                </a:solidFill>
                <a:latin typeface="Arial"/>
                <a:cs typeface="Arial"/>
              </a:rPr>
              <a:t>знают,</a:t>
            </a:r>
            <a:r>
              <a:rPr dirty="0" sz="1200" spc="-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что</a:t>
            </a:r>
            <a:r>
              <a:rPr dirty="0" sz="1200" spc="-3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делать.</a:t>
            </a:r>
            <a:r>
              <a:rPr dirty="0" sz="1200" spc="-4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Если</a:t>
            </a:r>
            <a:r>
              <a:rPr dirty="0" sz="1200" spc="-6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1A306B"/>
                </a:solidFill>
                <a:latin typeface="Arial"/>
                <a:cs typeface="Arial"/>
              </a:rPr>
              <a:t>тебе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станет</a:t>
            </a:r>
            <a:r>
              <a:rPr dirty="0" sz="1200" spc="-4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страшно,</a:t>
            </a:r>
            <a:r>
              <a:rPr dirty="0" sz="1200" spc="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важно</a:t>
            </a:r>
            <a:r>
              <a:rPr dirty="0" sz="1200" spc="-3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не</a:t>
            </a:r>
            <a:r>
              <a:rPr dirty="0" sz="1200" spc="-2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оставаться</a:t>
            </a:r>
            <a:r>
              <a:rPr dirty="0" sz="1200" spc="-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одному</a:t>
            </a:r>
            <a:r>
              <a:rPr dirty="0" sz="1200" spc="-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с</a:t>
            </a:r>
            <a:r>
              <a:rPr dirty="0" sz="1200" spc="-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этим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состоянием,</a:t>
            </a:r>
            <a:r>
              <a:rPr dirty="0" sz="1200" spc="-2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а</a:t>
            </a:r>
            <a:r>
              <a:rPr dirty="0" sz="1200" spc="-2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сказать</a:t>
            </a:r>
            <a:r>
              <a:rPr dirty="0" sz="1200" spc="-4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взрослому».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50748" y="298704"/>
            <a:ext cx="10201910" cy="5998845"/>
            <a:chOff x="650748" y="298704"/>
            <a:chExt cx="10201910" cy="5998845"/>
          </a:xfrm>
        </p:grpSpPr>
        <p:sp>
          <p:nvSpPr>
            <p:cNvPr id="24" name="object 24"/>
            <p:cNvSpPr/>
            <p:nvPr/>
          </p:nvSpPr>
          <p:spPr>
            <a:xfrm>
              <a:off x="650748" y="5588507"/>
              <a:ext cx="20320" cy="708660"/>
            </a:xfrm>
            <a:custGeom>
              <a:avLst/>
              <a:gdLst/>
              <a:ahLst/>
              <a:cxnLst/>
              <a:rect l="l" t="t" r="r" b="b"/>
              <a:pathLst>
                <a:path w="20320" h="708660">
                  <a:moveTo>
                    <a:pt x="19812" y="0"/>
                  </a:moveTo>
                  <a:lnTo>
                    <a:pt x="0" y="0"/>
                  </a:lnTo>
                  <a:lnTo>
                    <a:pt x="0" y="708659"/>
                  </a:lnTo>
                  <a:lnTo>
                    <a:pt x="19812" y="708659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1A2C7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45852" y="312420"/>
              <a:ext cx="606551" cy="62788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69195" y="298704"/>
              <a:ext cx="670559" cy="6553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11587480" y="6336169"/>
              <a:ext cx="257810" cy="183515"/>
            </a:xfrm>
            <a:custGeom>
              <a:avLst/>
              <a:gdLst/>
              <a:ahLst/>
              <a:cxnLst/>
              <a:rect l="l" t="t" r="r" b="b"/>
              <a:pathLst>
                <a:path w="257809" h="183515">
                  <a:moveTo>
                    <a:pt x="80137" y="51333"/>
                  </a:moveTo>
                  <a:lnTo>
                    <a:pt x="45212" y="51333"/>
                  </a:lnTo>
                  <a:lnTo>
                    <a:pt x="45212" y="182930"/>
                  </a:lnTo>
                  <a:lnTo>
                    <a:pt x="80137" y="182930"/>
                  </a:lnTo>
                  <a:lnTo>
                    <a:pt x="80137" y="51333"/>
                  </a:lnTo>
                  <a:close/>
                </a:path>
                <a:path w="257809" h="183515">
                  <a:moveTo>
                    <a:pt x="80137" y="0"/>
                  </a:moveTo>
                  <a:lnTo>
                    <a:pt x="51689" y="0"/>
                  </a:lnTo>
                  <a:lnTo>
                    <a:pt x="48095" y="8065"/>
                  </a:lnTo>
                  <a:lnTo>
                    <a:pt x="43227" y="15611"/>
                  </a:lnTo>
                  <a:lnTo>
                    <a:pt x="7000" y="43373"/>
                  </a:lnTo>
                  <a:lnTo>
                    <a:pt x="0" y="46113"/>
                  </a:lnTo>
                  <a:lnTo>
                    <a:pt x="0" y="77800"/>
                  </a:lnTo>
                  <a:lnTo>
                    <a:pt x="12600" y="72930"/>
                  </a:lnTo>
                  <a:lnTo>
                    <a:pt x="24320" y="66895"/>
                  </a:lnTo>
                  <a:lnTo>
                    <a:pt x="35182" y="59696"/>
                  </a:lnTo>
                  <a:lnTo>
                    <a:pt x="45212" y="51333"/>
                  </a:lnTo>
                  <a:lnTo>
                    <a:pt x="80137" y="51333"/>
                  </a:lnTo>
                  <a:lnTo>
                    <a:pt x="80137" y="0"/>
                  </a:lnTo>
                  <a:close/>
                </a:path>
                <a:path w="257809" h="183515">
                  <a:moveTo>
                    <a:pt x="234696" y="146265"/>
                  </a:moveTo>
                  <a:lnTo>
                    <a:pt x="200914" y="146265"/>
                  </a:lnTo>
                  <a:lnTo>
                    <a:pt x="200914" y="182930"/>
                  </a:lnTo>
                  <a:lnTo>
                    <a:pt x="234696" y="182930"/>
                  </a:lnTo>
                  <a:lnTo>
                    <a:pt x="234696" y="146265"/>
                  </a:lnTo>
                  <a:close/>
                </a:path>
                <a:path w="257809" h="183515">
                  <a:moveTo>
                    <a:pt x="234696" y="0"/>
                  </a:moveTo>
                  <a:lnTo>
                    <a:pt x="205359" y="0"/>
                  </a:lnTo>
                  <a:lnTo>
                    <a:pt x="126451" y="115569"/>
                  </a:lnTo>
                  <a:lnTo>
                    <a:pt x="126365" y="146265"/>
                  </a:lnTo>
                  <a:lnTo>
                    <a:pt x="257301" y="146265"/>
                  </a:lnTo>
                  <a:lnTo>
                    <a:pt x="257301" y="115569"/>
                  </a:lnTo>
                  <a:lnTo>
                    <a:pt x="159003" y="115569"/>
                  </a:lnTo>
                  <a:lnTo>
                    <a:pt x="200914" y="53314"/>
                  </a:lnTo>
                  <a:lnTo>
                    <a:pt x="234696" y="53314"/>
                  </a:lnTo>
                  <a:lnTo>
                    <a:pt x="234696" y="0"/>
                  </a:lnTo>
                  <a:close/>
                </a:path>
                <a:path w="257809" h="183515">
                  <a:moveTo>
                    <a:pt x="234696" y="53314"/>
                  </a:moveTo>
                  <a:lnTo>
                    <a:pt x="200914" y="53314"/>
                  </a:lnTo>
                  <a:lnTo>
                    <a:pt x="200914" y="115569"/>
                  </a:lnTo>
                  <a:lnTo>
                    <a:pt x="234696" y="115569"/>
                  </a:lnTo>
                  <a:lnTo>
                    <a:pt x="234696" y="53314"/>
                  </a:lnTo>
                  <a:close/>
                </a:path>
              </a:pathLst>
            </a:custGeom>
            <a:solidFill>
              <a:srgbClr val="1C3C89">
                <a:alpha val="34117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9569195" y="298704"/>
            <a:ext cx="1283335" cy="655320"/>
            <a:chOff x="9569195" y="298704"/>
            <a:chExt cx="1283335" cy="65532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45851" y="312420"/>
              <a:ext cx="606551" cy="6278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69195" y="298704"/>
              <a:ext cx="670559" cy="655320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8657" y="641350"/>
            <a:ext cx="7814309" cy="9582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Техники</a:t>
            </a:r>
            <a:r>
              <a:rPr dirty="0" spc="-25"/>
              <a:t> </a:t>
            </a:r>
            <a:r>
              <a:rPr dirty="0"/>
              <a:t>работы</a:t>
            </a:r>
            <a:r>
              <a:rPr dirty="0" spc="-45"/>
              <a:t> </a:t>
            </a:r>
            <a:r>
              <a:rPr dirty="0"/>
              <a:t>при</a:t>
            </a:r>
            <a:r>
              <a:rPr dirty="0" spc="-25"/>
              <a:t> </a:t>
            </a:r>
            <a:r>
              <a:rPr dirty="0" spc="-20"/>
              <a:t>ОСР:</a:t>
            </a: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внешняя</a:t>
            </a:r>
            <a:r>
              <a:rPr dirty="0" spc="-114"/>
              <a:t> </a:t>
            </a:r>
            <a:r>
              <a:rPr dirty="0"/>
              <a:t>структура</a:t>
            </a:r>
            <a:r>
              <a:rPr dirty="0" spc="-125"/>
              <a:t> </a:t>
            </a:r>
            <a:r>
              <a:rPr dirty="0"/>
              <a:t>вместо</a:t>
            </a:r>
            <a:r>
              <a:rPr dirty="0" spc="-125"/>
              <a:t> </a:t>
            </a:r>
            <a:r>
              <a:rPr dirty="0" spc="-10"/>
              <a:t>уговоров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9455" y="1767967"/>
            <a:ext cx="10765790" cy="172656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2900"/>
              </a:lnSpc>
              <a:spcBef>
                <a:spcPts val="95"/>
              </a:spcBef>
            </a:pP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При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острой</a:t>
            </a:r>
            <a:r>
              <a:rPr dirty="0" sz="12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стрессовой</a:t>
            </a:r>
            <a:r>
              <a:rPr dirty="0" sz="12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реакции</a:t>
            </a:r>
            <a:r>
              <a:rPr dirty="0" sz="12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ребенок</a:t>
            </a:r>
            <a:r>
              <a:rPr dirty="0" sz="12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часто</a:t>
            </a:r>
            <a:r>
              <a:rPr dirty="0" sz="12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теряет</a:t>
            </a:r>
            <a:r>
              <a:rPr dirty="0" sz="12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«понимание</a:t>
            </a:r>
            <a:r>
              <a:rPr dirty="0" sz="12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правил»,</a:t>
            </a:r>
            <a:r>
              <a:rPr dirty="0" sz="12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а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способность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удерживать</a:t>
            </a:r>
            <a:r>
              <a:rPr dirty="0" sz="12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внутреннюю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 организованность.</a:t>
            </a:r>
            <a:r>
              <a:rPr dirty="0" sz="12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Поэтому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первичная</a:t>
            </a:r>
            <a:r>
              <a:rPr dirty="0" sz="12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задача</a:t>
            </a:r>
            <a:r>
              <a:rPr dirty="0" sz="12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взрослого</a:t>
            </a:r>
            <a:r>
              <a:rPr dirty="0" sz="12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в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том,</a:t>
            </a:r>
            <a:r>
              <a:rPr dirty="0" sz="12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чтобы</a:t>
            </a:r>
            <a:r>
              <a:rPr dirty="0" sz="12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долго</a:t>
            </a:r>
            <a:r>
              <a:rPr dirty="0" sz="12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объяснять,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успокаивать</a:t>
            </a:r>
            <a:r>
              <a:rPr dirty="0" sz="12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или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 убеждать,</a:t>
            </a:r>
            <a:r>
              <a:rPr dirty="0" sz="12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а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в</a:t>
            </a:r>
            <a:r>
              <a:rPr dirty="0" sz="12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том,</a:t>
            </a:r>
            <a:r>
              <a:rPr dirty="0" sz="12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чтобы</a:t>
            </a:r>
            <a:r>
              <a:rPr dirty="0" sz="12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дать</a:t>
            </a:r>
            <a:r>
              <a:rPr dirty="0" sz="12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ребенку</a:t>
            </a:r>
            <a:r>
              <a:rPr dirty="0" sz="12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внешнюю</a:t>
            </a:r>
            <a:r>
              <a:rPr dirty="0" sz="12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структуру,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на</a:t>
            </a:r>
            <a:r>
              <a:rPr dirty="0" sz="12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которую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он</a:t>
            </a:r>
            <a:r>
              <a:rPr dirty="0" sz="12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может</a:t>
            </a:r>
            <a:r>
              <a:rPr dirty="0" sz="12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временно</a:t>
            </a:r>
            <a:r>
              <a:rPr dirty="0" sz="12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опереться.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500">
                <a:solidFill>
                  <a:srgbClr val="1F1E1E"/>
                </a:solidFill>
                <a:latin typeface="Arial"/>
                <a:cs typeface="Arial"/>
              </a:rPr>
              <a:t>Техника</a:t>
            </a:r>
            <a:r>
              <a:rPr dirty="0" sz="2500" spc="50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1F1E1E"/>
                </a:solidFill>
                <a:latin typeface="Arial"/>
                <a:cs typeface="Arial"/>
              </a:rPr>
              <a:t>«Три</a:t>
            </a:r>
            <a:r>
              <a:rPr dirty="0" sz="2500" spc="20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1F1E1E"/>
                </a:solidFill>
                <a:latin typeface="Arial"/>
                <a:cs typeface="Arial"/>
              </a:rPr>
              <a:t>опоры:</a:t>
            </a:r>
            <a:r>
              <a:rPr dirty="0" sz="2500" spc="40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1F1E1E"/>
                </a:solidFill>
                <a:latin typeface="Arial"/>
                <a:cs typeface="Arial"/>
              </a:rPr>
              <a:t>место,</a:t>
            </a:r>
            <a:r>
              <a:rPr dirty="0" sz="2500" spc="-15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2500">
                <a:solidFill>
                  <a:srgbClr val="1F1E1E"/>
                </a:solidFill>
                <a:latin typeface="Arial"/>
                <a:cs typeface="Arial"/>
              </a:rPr>
              <a:t>взрослый,</a:t>
            </a:r>
            <a:r>
              <a:rPr dirty="0" sz="2500" spc="10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2500" spc="-10">
                <a:solidFill>
                  <a:srgbClr val="1F1E1E"/>
                </a:solidFill>
                <a:latin typeface="Arial"/>
                <a:cs typeface="Arial"/>
              </a:rPr>
              <a:t>действие»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75"/>
              </a:spcBef>
            </a:pP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Специалист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 помогает</a:t>
            </a:r>
            <a:r>
              <a:rPr dirty="0" sz="12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ребенку</a:t>
            </a:r>
            <a:r>
              <a:rPr dirty="0" sz="12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последовательно</a:t>
            </a:r>
            <a:r>
              <a:rPr dirty="0" sz="12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зафиксировать</a:t>
            </a:r>
            <a:r>
              <a:rPr dirty="0" sz="12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три</a:t>
            </a:r>
            <a:r>
              <a:rPr dirty="0" sz="12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элемента: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7323" y="3654552"/>
            <a:ext cx="3566160" cy="1332230"/>
          </a:xfrm>
          <a:prstGeom prst="rect">
            <a:avLst/>
          </a:prstGeom>
          <a:solidFill>
            <a:srgbClr val="DADFEE">
              <a:alpha val="52156"/>
            </a:srgbClr>
          </a:solidFill>
        </p:spPr>
        <p:txBody>
          <a:bodyPr wrap="square" lIns="0" tIns="153035" rIns="0" bIns="0" rtlCol="0" vert="horz">
            <a:spAutoFit/>
          </a:bodyPr>
          <a:lstStyle/>
          <a:p>
            <a:pPr marL="104139">
              <a:lnSpc>
                <a:spcPct val="100000"/>
              </a:lnSpc>
              <a:spcBef>
                <a:spcPts val="1205"/>
              </a:spcBef>
            </a:pPr>
            <a:r>
              <a:rPr dirty="0" sz="1500">
                <a:solidFill>
                  <a:srgbClr val="3A3535"/>
                </a:solidFill>
                <a:latin typeface="Arial"/>
                <a:cs typeface="Arial"/>
              </a:rPr>
              <a:t>Где</a:t>
            </a:r>
            <a:r>
              <a:rPr dirty="0" sz="15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A3535"/>
                </a:solidFill>
                <a:latin typeface="Arial"/>
                <a:cs typeface="Arial"/>
              </a:rPr>
              <a:t>я</a:t>
            </a:r>
            <a:r>
              <a:rPr dirty="0" sz="15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A3535"/>
                </a:solidFill>
                <a:latin typeface="Arial"/>
                <a:cs typeface="Arial"/>
              </a:rPr>
              <a:t>сейчас?</a:t>
            </a:r>
            <a:endParaRPr sz="1500">
              <a:latin typeface="Arial"/>
              <a:cs typeface="Arial"/>
            </a:endParaRPr>
          </a:p>
          <a:p>
            <a:pPr marL="104139" marR="367665">
              <a:lnSpc>
                <a:spcPct val="122500"/>
              </a:lnSpc>
              <a:spcBef>
                <a:spcPts val="670"/>
              </a:spcBef>
            </a:pP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«Ты</a:t>
            </a:r>
            <a:r>
              <a:rPr dirty="0" sz="12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сейчас</a:t>
            </a:r>
            <a:r>
              <a:rPr dirty="0" sz="12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в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школе,</a:t>
            </a:r>
            <a:r>
              <a:rPr dirty="0" sz="12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рядом</a:t>
            </a:r>
            <a:r>
              <a:rPr dirty="0" sz="12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взрослые,</a:t>
            </a:r>
            <a:r>
              <a:rPr dirty="0" sz="12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мы</a:t>
            </a:r>
            <a:r>
              <a:rPr dirty="0" sz="12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3A3535"/>
                </a:solidFill>
                <a:latin typeface="Arial"/>
                <a:cs typeface="Arial"/>
              </a:rPr>
              <a:t>с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тобой</a:t>
            </a:r>
            <a:r>
              <a:rPr dirty="0" sz="12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в</a:t>
            </a:r>
            <a:r>
              <a:rPr dirty="0" sz="12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конкретном</a:t>
            </a:r>
            <a:r>
              <a:rPr dirty="0" sz="12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месте»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57115" y="3646932"/>
            <a:ext cx="3566160" cy="1330960"/>
          </a:xfrm>
          <a:prstGeom prst="rect">
            <a:avLst/>
          </a:prstGeom>
          <a:solidFill>
            <a:srgbClr val="DADFEE">
              <a:alpha val="52156"/>
            </a:srgbClr>
          </a:solidFill>
        </p:spPr>
        <p:txBody>
          <a:bodyPr wrap="square" lIns="0" tIns="160655" rIns="0" bIns="0" rtlCol="0" vert="horz">
            <a:spAutoFit/>
          </a:bodyPr>
          <a:lstStyle/>
          <a:p>
            <a:pPr marL="121285">
              <a:lnSpc>
                <a:spcPct val="100000"/>
              </a:lnSpc>
              <a:spcBef>
                <a:spcPts val="1265"/>
              </a:spcBef>
            </a:pPr>
            <a:r>
              <a:rPr dirty="0" sz="1500">
                <a:solidFill>
                  <a:srgbClr val="3A3535"/>
                </a:solidFill>
                <a:latin typeface="Arial"/>
                <a:cs typeface="Arial"/>
              </a:rPr>
              <a:t>Кто</a:t>
            </a:r>
            <a:r>
              <a:rPr dirty="0" sz="1500" spc="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A3535"/>
                </a:solidFill>
                <a:latin typeface="Arial"/>
                <a:cs typeface="Arial"/>
              </a:rPr>
              <a:t>рядом</a:t>
            </a:r>
            <a:r>
              <a:rPr dirty="0" sz="1500" spc="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A3535"/>
                </a:solidFill>
                <a:latin typeface="Arial"/>
                <a:cs typeface="Arial"/>
              </a:rPr>
              <a:t>со</a:t>
            </a:r>
            <a:r>
              <a:rPr dirty="0" sz="1500" spc="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A3535"/>
                </a:solidFill>
                <a:latin typeface="Arial"/>
                <a:cs typeface="Arial"/>
              </a:rPr>
              <a:t>мной?</a:t>
            </a:r>
            <a:endParaRPr sz="1500">
              <a:latin typeface="Arial"/>
              <a:cs typeface="Arial"/>
            </a:endParaRPr>
          </a:p>
          <a:p>
            <a:pPr marL="121285" marR="251460">
              <a:lnSpc>
                <a:spcPct val="122500"/>
              </a:lnSpc>
              <a:spcBef>
                <a:spcPts val="670"/>
              </a:spcBef>
            </a:pP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«Я</a:t>
            </a:r>
            <a:r>
              <a:rPr dirty="0" sz="12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рядом.</a:t>
            </a:r>
            <a:r>
              <a:rPr dirty="0" sz="12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Сейчас</a:t>
            </a:r>
            <a:r>
              <a:rPr dirty="0" sz="12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я</a:t>
            </a:r>
            <a:r>
              <a:rPr dirty="0" sz="12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буду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говорить</a:t>
            </a:r>
            <a:r>
              <a:rPr dirty="0" sz="120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коротко,</a:t>
            </a:r>
            <a:r>
              <a:rPr dirty="0" sz="1200" spc="-6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3A3535"/>
                </a:solidFill>
                <a:latin typeface="Arial"/>
                <a:cs typeface="Arial"/>
              </a:rPr>
              <a:t>а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ты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можешь</a:t>
            </a:r>
            <a:r>
              <a:rPr dirty="0" sz="12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просто</a:t>
            </a:r>
            <a:r>
              <a:rPr dirty="0" sz="12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слушать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и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 делать</a:t>
            </a:r>
            <a:r>
              <a:rPr dirty="0" sz="12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по</a:t>
            </a:r>
            <a:endParaRPr sz="1200">
              <a:latin typeface="Arial"/>
              <a:cs typeface="Arial"/>
            </a:endParaRPr>
          </a:p>
          <a:p>
            <a:pPr marL="121285">
              <a:lnSpc>
                <a:spcPct val="100000"/>
              </a:lnSpc>
              <a:spcBef>
                <a:spcPts val="340"/>
              </a:spcBef>
            </a:pP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одному</a:t>
            </a:r>
            <a:r>
              <a:rPr dirty="0" sz="12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шагу»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43671" y="3654552"/>
            <a:ext cx="3566160" cy="1332230"/>
          </a:xfrm>
          <a:prstGeom prst="rect">
            <a:avLst/>
          </a:prstGeom>
          <a:solidFill>
            <a:srgbClr val="DADFEE">
              <a:alpha val="52156"/>
            </a:srgbClr>
          </a:solidFill>
        </p:spPr>
        <p:txBody>
          <a:bodyPr wrap="square" lIns="0" tIns="153035" rIns="0" bIns="0" rtlCol="0" vert="horz">
            <a:spAutoFit/>
          </a:bodyPr>
          <a:lstStyle/>
          <a:p>
            <a:pPr marL="120650">
              <a:lnSpc>
                <a:spcPct val="100000"/>
              </a:lnSpc>
              <a:spcBef>
                <a:spcPts val="1205"/>
              </a:spcBef>
            </a:pPr>
            <a:r>
              <a:rPr dirty="0" sz="1500">
                <a:solidFill>
                  <a:srgbClr val="3A3535"/>
                </a:solidFill>
                <a:latin typeface="Arial"/>
                <a:cs typeface="Arial"/>
              </a:rPr>
              <a:t>Что</a:t>
            </a:r>
            <a:r>
              <a:rPr dirty="0" sz="1500" spc="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A3535"/>
                </a:solidFill>
                <a:latin typeface="Arial"/>
                <a:cs typeface="Arial"/>
              </a:rPr>
              <a:t>я</a:t>
            </a:r>
            <a:r>
              <a:rPr dirty="0" sz="1500" spc="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3A3535"/>
                </a:solidFill>
                <a:latin typeface="Arial"/>
                <a:cs typeface="Arial"/>
              </a:rPr>
              <a:t>делаю</a:t>
            </a:r>
            <a:r>
              <a:rPr dirty="0" sz="1500" spc="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3A3535"/>
                </a:solidFill>
                <a:latin typeface="Arial"/>
                <a:cs typeface="Arial"/>
              </a:rPr>
              <a:t>следующим?</a:t>
            </a:r>
            <a:endParaRPr sz="1500">
              <a:latin typeface="Arial"/>
              <a:cs typeface="Arial"/>
            </a:endParaRPr>
          </a:p>
          <a:p>
            <a:pPr marL="120650" marR="423545">
              <a:lnSpc>
                <a:spcPct val="123000"/>
              </a:lnSpc>
              <a:spcBef>
                <a:spcPts val="665"/>
              </a:spcBef>
            </a:pP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«Сейчас</a:t>
            </a:r>
            <a:r>
              <a:rPr dirty="0" sz="12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наша</a:t>
            </a:r>
            <a:r>
              <a:rPr dirty="0" sz="12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задача</a:t>
            </a:r>
            <a:r>
              <a:rPr dirty="0" sz="12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2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решать</a:t>
            </a:r>
            <a:r>
              <a:rPr dirty="0" sz="12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всю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ситуацию,</a:t>
            </a:r>
            <a:r>
              <a:rPr dirty="0" sz="120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а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сделать</a:t>
            </a:r>
            <a:r>
              <a:rPr dirty="0" sz="12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ближайшее</a:t>
            </a:r>
            <a:r>
              <a:rPr dirty="0" sz="12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понятное действие»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32459" y="5506211"/>
            <a:ext cx="10927080" cy="817244"/>
          </a:xfrm>
          <a:custGeom>
            <a:avLst/>
            <a:gdLst/>
            <a:ahLst/>
            <a:cxnLst/>
            <a:rect l="l" t="t" r="r" b="b"/>
            <a:pathLst>
              <a:path w="10927080" h="817245">
                <a:moveTo>
                  <a:pt x="10862691" y="0"/>
                </a:moveTo>
                <a:lnTo>
                  <a:pt x="64452" y="0"/>
                </a:lnTo>
                <a:lnTo>
                  <a:pt x="39363" y="5060"/>
                </a:lnTo>
                <a:lnTo>
                  <a:pt x="18876" y="18859"/>
                </a:lnTo>
                <a:lnTo>
                  <a:pt x="5064" y="39326"/>
                </a:lnTo>
                <a:lnTo>
                  <a:pt x="0" y="64388"/>
                </a:lnTo>
                <a:lnTo>
                  <a:pt x="0" y="752411"/>
                </a:lnTo>
                <a:lnTo>
                  <a:pt x="5064" y="777500"/>
                </a:lnTo>
                <a:lnTo>
                  <a:pt x="18876" y="797987"/>
                </a:lnTo>
                <a:lnTo>
                  <a:pt x="39363" y="811799"/>
                </a:lnTo>
                <a:lnTo>
                  <a:pt x="64452" y="816863"/>
                </a:lnTo>
                <a:lnTo>
                  <a:pt x="10862691" y="816863"/>
                </a:lnTo>
                <a:lnTo>
                  <a:pt x="10887753" y="811799"/>
                </a:lnTo>
                <a:lnTo>
                  <a:pt x="10908220" y="797987"/>
                </a:lnTo>
                <a:lnTo>
                  <a:pt x="10922019" y="777500"/>
                </a:lnTo>
                <a:lnTo>
                  <a:pt x="10927080" y="752411"/>
                </a:lnTo>
                <a:lnTo>
                  <a:pt x="10927080" y="64388"/>
                </a:lnTo>
                <a:lnTo>
                  <a:pt x="10922019" y="39326"/>
                </a:lnTo>
                <a:lnTo>
                  <a:pt x="10908220" y="18859"/>
                </a:lnTo>
                <a:lnTo>
                  <a:pt x="10887753" y="5060"/>
                </a:lnTo>
                <a:lnTo>
                  <a:pt x="10862691" y="0"/>
                </a:lnTo>
                <a:close/>
              </a:path>
            </a:pathLst>
          </a:custGeom>
          <a:solidFill>
            <a:srgbClr val="C0C9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19455" y="5138166"/>
            <a:ext cx="10782935" cy="975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Эта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техника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особенно</a:t>
            </a:r>
            <a:r>
              <a:rPr dirty="0" sz="12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полезна</a:t>
            </a:r>
            <a:r>
              <a:rPr dirty="0" sz="12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при</a:t>
            </a:r>
            <a:r>
              <a:rPr dirty="0" sz="12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растерянности,</a:t>
            </a:r>
            <a:r>
              <a:rPr dirty="0" sz="12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плаче,</a:t>
            </a:r>
            <a:r>
              <a:rPr dirty="0" sz="12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панике,</a:t>
            </a:r>
            <a:r>
              <a:rPr dirty="0" sz="12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оцепенении,</a:t>
            </a:r>
            <a:r>
              <a:rPr dirty="0" sz="12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хаотичных</a:t>
            </a:r>
            <a:r>
              <a:rPr dirty="0" sz="12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A3535"/>
                </a:solidFill>
                <a:latin typeface="Arial"/>
                <a:cs typeface="Arial"/>
              </a:rPr>
              <a:t>вопросах,</a:t>
            </a:r>
            <a:r>
              <a:rPr dirty="0" sz="12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невозможности</a:t>
            </a:r>
            <a:r>
              <a:rPr dirty="0" sz="12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A3535"/>
                </a:solidFill>
                <a:latin typeface="Arial"/>
                <a:cs typeface="Arial"/>
              </a:rPr>
              <a:t>сосредоточиться.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25"/>
              </a:spcBef>
            </a:pPr>
            <a:endParaRPr sz="1200">
              <a:latin typeface="Arial"/>
              <a:cs typeface="Arial"/>
            </a:endParaRPr>
          </a:p>
          <a:p>
            <a:pPr marL="172085" marR="5080">
              <a:lnSpc>
                <a:spcPct val="122500"/>
              </a:lnSpc>
            </a:pPr>
            <a:r>
              <a:rPr dirty="0" sz="1200" b="1">
                <a:latin typeface="Arial"/>
                <a:cs typeface="Arial"/>
              </a:rPr>
              <a:t>Важно: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взрослый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не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спорит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со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страхом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ребенка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не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20">
                <a:latin typeface="Arial"/>
                <a:cs typeface="Arial"/>
              </a:rPr>
              <a:t>доказывает,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что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«опасности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нет».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Он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помогает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ребенку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вернуться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текущий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20">
                <a:latin typeface="Arial"/>
                <a:cs typeface="Arial"/>
              </a:rPr>
              <a:t>момент,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услышать </a:t>
            </a:r>
            <a:r>
              <a:rPr dirty="0" sz="1200">
                <a:latin typeface="Arial"/>
                <a:cs typeface="Arial"/>
              </a:rPr>
              <a:t>голос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взрослого,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увидеть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ближайшее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действие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восстановить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минимальное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ощущение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управляемости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11587480" y="6336169"/>
              <a:ext cx="255904" cy="186055"/>
            </a:xfrm>
            <a:custGeom>
              <a:avLst/>
              <a:gdLst/>
              <a:ahLst/>
              <a:cxnLst/>
              <a:rect l="l" t="t" r="r" b="b"/>
              <a:pathLst>
                <a:path w="255904" h="186054">
                  <a:moveTo>
                    <a:pt x="80137" y="51333"/>
                  </a:moveTo>
                  <a:lnTo>
                    <a:pt x="45212" y="51333"/>
                  </a:lnTo>
                  <a:lnTo>
                    <a:pt x="45212" y="182930"/>
                  </a:lnTo>
                  <a:lnTo>
                    <a:pt x="80137" y="182930"/>
                  </a:lnTo>
                  <a:lnTo>
                    <a:pt x="80137" y="51333"/>
                  </a:lnTo>
                  <a:close/>
                </a:path>
                <a:path w="255904" h="186054">
                  <a:moveTo>
                    <a:pt x="80137" y="0"/>
                  </a:moveTo>
                  <a:lnTo>
                    <a:pt x="51689" y="0"/>
                  </a:lnTo>
                  <a:lnTo>
                    <a:pt x="48095" y="8065"/>
                  </a:lnTo>
                  <a:lnTo>
                    <a:pt x="43227" y="15611"/>
                  </a:lnTo>
                  <a:lnTo>
                    <a:pt x="7000" y="43373"/>
                  </a:lnTo>
                  <a:lnTo>
                    <a:pt x="0" y="46113"/>
                  </a:lnTo>
                  <a:lnTo>
                    <a:pt x="0" y="77800"/>
                  </a:lnTo>
                  <a:lnTo>
                    <a:pt x="12600" y="72930"/>
                  </a:lnTo>
                  <a:lnTo>
                    <a:pt x="24320" y="66895"/>
                  </a:lnTo>
                  <a:lnTo>
                    <a:pt x="35182" y="59696"/>
                  </a:lnTo>
                  <a:lnTo>
                    <a:pt x="45212" y="51333"/>
                  </a:lnTo>
                  <a:lnTo>
                    <a:pt x="80137" y="51333"/>
                  </a:lnTo>
                  <a:lnTo>
                    <a:pt x="80137" y="0"/>
                  </a:lnTo>
                  <a:close/>
                </a:path>
                <a:path w="255904" h="186054">
                  <a:moveTo>
                    <a:pt x="167767" y="132473"/>
                  </a:moveTo>
                  <a:lnTo>
                    <a:pt x="132969" y="136080"/>
                  </a:lnTo>
                  <a:lnTo>
                    <a:pt x="135228" y="146583"/>
                  </a:lnTo>
                  <a:lnTo>
                    <a:pt x="135302" y="146929"/>
                  </a:lnTo>
                  <a:lnTo>
                    <a:pt x="160520" y="178418"/>
                  </a:lnTo>
                  <a:lnTo>
                    <a:pt x="193167" y="186042"/>
                  </a:lnTo>
                  <a:lnTo>
                    <a:pt x="208045" y="184534"/>
                  </a:lnTo>
                  <a:lnTo>
                    <a:pt x="221233" y="180012"/>
                  </a:lnTo>
                  <a:lnTo>
                    <a:pt x="232684" y="172491"/>
                  </a:lnTo>
                  <a:lnTo>
                    <a:pt x="242443" y="161925"/>
                  </a:lnTo>
                  <a:lnTo>
                    <a:pt x="244864" y="158076"/>
                  </a:lnTo>
                  <a:lnTo>
                    <a:pt x="187071" y="158076"/>
                  </a:lnTo>
                  <a:lnTo>
                    <a:pt x="181483" y="155778"/>
                  </a:lnTo>
                  <a:lnTo>
                    <a:pt x="176529" y="151180"/>
                  </a:lnTo>
                  <a:lnTo>
                    <a:pt x="171703" y="146583"/>
                  </a:lnTo>
                  <a:lnTo>
                    <a:pt x="168783" y="140347"/>
                  </a:lnTo>
                  <a:lnTo>
                    <a:pt x="167800" y="132732"/>
                  </a:lnTo>
                  <a:lnTo>
                    <a:pt x="167767" y="132473"/>
                  </a:lnTo>
                  <a:close/>
                </a:path>
                <a:path w="255904" h="186054">
                  <a:moveTo>
                    <a:pt x="247322" y="88861"/>
                  </a:moveTo>
                  <a:lnTo>
                    <a:pt x="200533" y="88861"/>
                  </a:lnTo>
                  <a:lnTo>
                    <a:pt x="207010" y="91655"/>
                  </a:lnTo>
                  <a:lnTo>
                    <a:pt x="211269" y="96341"/>
                  </a:lnTo>
                  <a:lnTo>
                    <a:pt x="219583" y="122415"/>
                  </a:lnTo>
                  <a:lnTo>
                    <a:pt x="219106" y="130797"/>
                  </a:lnTo>
                  <a:lnTo>
                    <a:pt x="200787" y="158076"/>
                  </a:lnTo>
                  <a:lnTo>
                    <a:pt x="244864" y="158076"/>
                  </a:lnTo>
                  <a:lnTo>
                    <a:pt x="255524" y="121793"/>
                  </a:lnTo>
                  <a:lnTo>
                    <a:pt x="254504" y="108936"/>
                  </a:lnTo>
                  <a:lnTo>
                    <a:pt x="251459" y="97340"/>
                  </a:lnTo>
                  <a:lnTo>
                    <a:pt x="247322" y="88861"/>
                  </a:lnTo>
                  <a:close/>
                </a:path>
                <a:path w="255904" h="186054">
                  <a:moveTo>
                    <a:pt x="247396" y="3238"/>
                  </a:moveTo>
                  <a:lnTo>
                    <a:pt x="155067" y="3238"/>
                  </a:lnTo>
                  <a:lnTo>
                    <a:pt x="137160" y="98056"/>
                  </a:lnTo>
                  <a:lnTo>
                    <a:pt x="165480" y="102158"/>
                  </a:lnTo>
                  <a:lnTo>
                    <a:pt x="171672" y="96341"/>
                  </a:lnTo>
                  <a:lnTo>
                    <a:pt x="178244" y="92186"/>
                  </a:lnTo>
                  <a:lnTo>
                    <a:pt x="185197" y="89692"/>
                  </a:lnTo>
                  <a:lnTo>
                    <a:pt x="192531" y="88861"/>
                  </a:lnTo>
                  <a:lnTo>
                    <a:pt x="247322" y="88861"/>
                  </a:lnTo>
                  <a:lnTo>
                    <a:pt x="246415" y="87004"/>
                  </a:lnTo>
                  <a:lnTo>
                    <a:pt x="239395" y="77927"/>
                  </a:lnTo>
                  <a:lnTo>
                    <a:pt x="230848" y="70528"/>
                  </a:lnTo>
                  <a:lnTo>
                    <a:pt x="224302" y="66865"/>
                  </a:lnTo>
                  <a:lnTo>
                    <a:pt x="176022" y="66865"/>
                  </a:lnTo>
                  <a:lnTo>
                    <a:pt x="181610" y="35915"/>
                  </a:lnTo>
                  <a:lnTo>
                    <a:pt x="247396" y="35915"/>
                  </a:lnTo>
                  <a:lnTo>
                    <a:pt x="247396" y="3238"/>
                  </a:lnTo>
                  <a:close/>
                </a:path>
                <a:path w="255904" h="186054">
                  <a:moveTo>
                    <a:pt x="199898" y="61023"/>
                  </a:moveTo>
                  <a:lnTo>
                    <a:pt x="191770" y="61023"/>
                  </a:lnTo>
                  <a:lnTo>
                    <a:pt x="183896" y="62966"/>
                  </a:lnTo>
                  <a:lnTo>
                    <a:pt x="176022" y="66865"/>
                  </a:lnTo>
                  <a:lnTo>
                    <a:pt x="224302" y="66865"/>
                  </a:lnTo>
                  <a:lnTo>
                    <a:pt x="221408" y="65246"/>
                  </a:lnTo>
                  <a:lnTo>
                    <a:pt x="211087" y="62078"/>
                  </a:lnTo>
                  <a:lnTo>
                    <a:pt x="199898" y="61023"/>
                  </a:lnTo>
                  <a:close/>
                </a:path>
              </a:pathLst>
            </a:custGeom>
            <a:solidFill>
              <a:srgbClr val="1C3C89">
                <a:alpha val="34117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Техники</a:t>
            </a:r>
            <a:r>
              <a:rPr dirty="0" spc="-25"/>
              <a:t> </a:t>
            </a:r>
            <a:r>
              <a:rPr dirty="0"/>
              <a:t>работы</a:t>
            </a:r>
            <a:r>
              <a:rPr dirty="0" spc="-45"/>
              <a:t> </a:t>
            </a:r>
            <a:r>
              <a:rPr dirty="0"/>
              <a:t>при</a:t>
            </a:r>
            <a:r>
              <a:rPr dirty="0" spc="-25"/>
              <a:t> </a:t>
            </a:r>
            <a:r>
              <a:rPr dirty="0" spc="-20"/>
              <a:t>ОСР:</a:t>
            </a: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/>
              <a:t>восстановление</a:t>
            </a:r>
            <a:r>
              <a:rPr dirty="0" spc="-25"/>
              <a:t> </a:t>
            </a:r>
            <a:r>
              <a:rPr dirty="0"/>
              <a:t>доступного</a:t>
            </a:r>
            <a:r>
              <a:rPr dirty="0" spc="-10"/>
              <a:t> контроля</a:t>
            </a:r>
          </a:p>
        </p:txBody>
      </p:sp>
      <p:grpSp>
        <p:nvGrpSpPr>
          <p:cNvPr id="24" name="object 24"/>
          <p:cNvGrpSpPr/>
          <p:nvPr/>
        </p:nvGrpSpPr>
        <p:grpSpPr>
          <a:xfrm>
            <a:off x="9569195" y="298704"/>
            <a:ext cx="1283335" cy="655320"/>
            <a:chOff x="9569195" y="298704"/>
            <a:chExt cx="1283335" cy="655320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45851" y="312420"/>
              <a:ext cx="606551" cy="62788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69195" y="298704"/>
              <a:ext cx="670559" cy="65532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38657" y="1471701"/>
            <a:ext cx="10761345" cy="11550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8600"/>
              </a:lnSpc>
              <a:spcBef>
                <a:spcPts val="95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условиях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угрозы,</a:t>
            </a:r>
            <a:r>
              <a:rPr dirty="0" sz="105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связанной</a:t>
            </a:r>
            <a:r>
              <a:rPr dirty="0" sz="105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</a:t>
            </a:r>
            <a:r>
              <a:rPr dirty="0" sz="105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БПЛА,</a:t>
            </a:r>
            <a:r>
              <a:rPr dirty="0" sz="1050" spc="-6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у</a:t>
            </a:r>
            <a:r>
              <a:rPr dirty="0" sz="105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ребенка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может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формироваться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ощущение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полной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беспомощности:</a:t>
            </a:r>
            <a:r>
              <a:rPr dirty="0" sz="1050" spc="-6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«я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ничего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могу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сделать»,</a:t>
            </a:r>
            <a:r>
              <a:rPr dirty="0" sz="105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«я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знаю,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что</a:t>
            </a:r>
            <a:r>
              <a:rPr dirty="0" sz="105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будет»,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«ничего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не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зависит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от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меня».</a:t>
            </a:r>
            <a:r>
              <a:rPr dirty="0" sz="105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такой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ситуации</a:t>
            </a:r>
            <a:r>
              <a:rPr dirty="0" sz="105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важно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обещать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абсолютную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безопасность,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а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помочь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ребенку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отделить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неконтролируемое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от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доступного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контроля.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dirty="0" sz="2800" spc="-20">
                <a:solidFill>
                  <a:srgbClr val="1F1E1E"/>
                </a:solidFill>
                <a:latin typeface="Arial"/>
                <a:cs typeface="Arial"/>
              </a:rPr>
              <a:t>Техника</a:t>
            </a:r>
            <a:r>
              <a:rPr dirty="0" sz="2800" spc="-155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1F1E1E"/>
                </a:solidFill>
                <a:latin typeface="Arial"/>
                <a:cs typeface="Arial"/>
              </a:rPr>
              <a:t>«Карта</a:t>
            </a:r>
            <a:r>
              <a:rPr dirty="0" sz="2800" spc="-165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1F1E1E"/>
                </a:solidFill>
                <a:latin typeface="Arial"/>
                <a:cs typeface="Arial"/>
              </a:rPr>
              <a:t>доступного</a:t>
            </a:r>
            <a:r>
              <a:rPr dirty="0" sz="2800" spc="-150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1F1E1E"/>
                </a:solidFill>
                <a:latin typeface="Arial"/>
                <a:cs typeface="Arial"/>
              </a:rPr>
              <a:t>контроля»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Психолог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вместе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ребенком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разделяет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ситуацию</a:t>
            </a:r>
            <a:r>
              <a:rPr dirty="0" sz="105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на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три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зоны: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27533" y="2842132"/>
            <a:ext cx="11537315" cy="1532255"/>
            <a:chOff x="327533" y="2842132"/>
            <a:chExt cx="11537315" cy="1532255"/>
          </a:xfrm>
        </p:grpSpPr>
        <p:sp>
          <p:nvSpPr>
            <p:cNvPr id="8" name="object 8"/>
            <p:cNvSpPr/>
            <p:nvPr/>
          </p:nvSpPr>
          <p:spPr>
            <a:xfrm>
              <a:off x="330708" y="2845307"/>
              <a:ext cx="3726179" cy="1525905"/>
            </a:xfrm>
            <a:custGeom>
              <a:avLst/>
              <a:gdLst/>
              <a:ahLst/>
              <a:cxnLst/>
              <a:rect l="l" t="t" r="r" b="b"/>
              <a:pathLst>
                <a:path w="3726179" h="1525904">
                  <a:moveTo>
                    <a:pt x="3726179" y="0"/>
                  </a:moveTo>
                  <a:lnTo>
                    <a:pt x="0" y="0"/>
                  </a:lnTo>
                  <a:lnTo>
                    <a:pt x="0" y="1525524"/>
                  </a:lnTo>
                  <a:lnTo>
                    <a:pt x="3726179" y="1525524"/>
                  </a:lnTo>
                  <a:lnTo>
                    <a:pt x="3726179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30708" y="2845307"/>
              <a:ext cx="3726179" cy="1525905"/>
            </a:xfrm>
            <a:custGeom>
              <a:avLst/>
              <a:gdLst/>
              <a:ahLst/>
              <a:cxnLst/>
              <a:rect l="l" t="t" r="r" b="b"/>
              <a:pathLst>
                <a:path w="3726179" h="1525904">
                  <a:moveTo>
                    <a:pt x="0" y="1525524"/>
                  </a:moveTo>
                  <a:lnTo>
                    <a:pt x="3726179" y="1525524"/>
                  </a:lnTo>
                  <a:lnTo>
                    <a:pt x="3726179" y="0"/>
                  </a:lnTo>
                  <a:lnTo>
                    <a:pt x="0" y="0"/>
                  </a:lnTo>
                  <a:lnTo>
                    <a:pt x="0" y="1525524"/>
                  </a:lnTo>
                  <a:close/>
                </a:path>
              </a:pathLst>
            </a:custGeom>
            <a:ln w="6096">
              <a:solidFill>
                <a:srgbClr val="4966A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235196" y="2845307"/>
              <a:ext cx="3724910" cy="1525905"/>
            </a:xfrm>
            <a:custGeom>
              <a:avLst/>
              <a:gdLst/>
              <a:ahLst/>
              <a:cxnLst/>
              <a:rect l="l" t="t" r="r" b="b"/>
              <a:pathLst>
                <a:path w="3724909" h="1525904">
                  <a:moveTo>
                    <a:pt x="3724655" y="0"/>
                  </a:moveTo>
                  <a:lnTo>
                    <a:pt x="0" y="0"/>
                  </a:lnTo>
                  <a:lnTo>
                    <a:pt x="0" y="1525524"/>
                  </a:lnTo>
                  <a:lnTo>
                    <a:pt x="3724655" y="1525524"/>
                  </a:lnTo>
                  <a:lnTo>
                    <a:pt x="3724655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235196" y="2845307"/>
              <a:ext cx="3724910" cy="1525905"/>
            </a:xfrm>
            <a:custGeom>
              <a:avLst/>
              <a:gdLst/>
              <a:ahLst/>
              <a:cxnLst/>
              <a:rect l="l" t="t" r="r" b="b"/>
              <a:pathLst>
                <a:path w="3724909" h="1525904">
                  <a:moveTo>
                    <a:pt x="0" y="1525524"/>
                  </a:moveTo>
                  <a:lnTo>
                    <a:pt x="3724655" y="1525524"/>
                  </a:lnTo>
                  <a:lnTo>
                    <a:pt x="3724655" y="0"/>
                  </a:lnTo>
                  <a:lnTo>
                    <a:pt x="0" y="0"/>
                  </a:lnTo>
                  <a:lnTo>
                    <a:pt x="0" y="1525524"/>
                  </a:lnTo>
                  <a:close/>
                </a:path>
              </a:pathLst>
            </a:custGeom>
            <a:ln w="6096">
              <a:solidFill>
                <a:srgbClr val="4966A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138160" y="2845307"/>
              <a:ext cx="3726179" cy="1525905"/>
            </a:xfrm>
            <a:custGeom>
              <a:avLst/>
              <a:gdLst/>
              <a:ahLst/>
              <a:cxnLst/>
              <a:rect l="l" t="t" r="r" b="b"/>
              <a:pathLst>
                <a:path w="3726179" h="1525904">
                  <a:moveTo>
                    <a:pt x="3726179" y="0"/>
                  </a:moveTo>
                  <a:lnTo>
                    <a:pt x="0" y="0"/>
                  </a:lnTo>
                  <a:lnTo>
                    <a:pt x="0" y="1525524"/>
                  </a:lnTo>
                  <a:lnTo>
                    <a:pt x="3726179" y="1525524"/>
                  </a:lnTo>
                  <a:lnTo>
                    <a:pt x="3726179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503529" y="3061207"/>
            <a:ext cx="26873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Что</a:t>
            </a:r>
            <a:r>
              <a:rPr dirty="0" sz="1400" spc="-2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я</a:t>
            </a:r>
            <a:r>
              <a:rPr dirty="0" sz="1400" spc="-3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не</a:t>
            </a:r>
            <a:r>
              <a:rPr dirty="0" sz="1400" spc="-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могу</a:t>
            </a:r>
            <a:r>
              <a:rPr dirty="0" sz="1400" spc="-4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A306B"/>
                </a:solidFill>
                <a:latin typeface="Arial"/>
                <a:cs typeface="Arial"/>
              </a:rPr>
              <a:t>контролировать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18332" y="2916935"/>
            <a:ext cx="559435" cy="528955"/>
          </a:xfrm>
          <a:custGeom>
            <a:avLst/>
            <a:gdLst/>
            <a:ahLst/>
            <a:cxnLst/>
            <a:rect l="l" t="t" r="r" b="b"/>
            <a:pathLst>
              <a:path w="559435" h="528954">
                <a:moveTo>
                  <a:pt x="279653" y="0"/>
                </a:moveTo>
                <a:lnTo>
                  <a:pt x="229390" y="4259"/>
                </a:lnTo>
                <a:lnTo>
                  <a:pt x="182080" y="16540"/>
                </a:lnTo>
                <a:lnTo>
                  <a:pt x="138514" y="36096"/>
                </a:lnTo>
                <a:lnTo>
                  <a:pt x="99483" y="62180"/>
                </a:lnTo>
                <a:lnTo>
                  <a:pt x="65776" y="94047"/>
                </a:lnTo>
                <a:lnTo>
                  <a:pt x="38184" y="130951"/>
                </a:lnTo>
                <a:lnTo>
                  <a:pt x="17497" y="172144"/>
                </a:lnTo>
                <a:lnTo>
                  <a:pt x="4506" y="216880"/>
                </a:lnTo>
                <a:lnTo>
                  <a:pt x="0" y="264413"/>
                </a:lnTo>
                <a:lnTo>
                  <a:pt x="4506" y="311947"/>
                </a:lnTo>
                <a:lnTo>
                  <a:pt x="17497" y="356683"/>
                </a:lnTo>
                <a:lnTo>
                  <a:pt x="38184" y="397876"/>
                </a:lnTo>
                <a:lnTo>
                  <a:pt x="65776" y="434780"/>
                </a:lnTo>
                <a:lnTo>
                  <a:pt x="99483" y="466647"/>
                </a:lnTo>
                <a:lnTo>
                  <a:pt x="138514" y="492731"/>
                </a:lnTo>
                <a:lnTo>
                  <a:pt x="182080" y="512287"/>
                </a:lnTo>
                <a:lnTo>
                  <a:pt x="229390" y="524568"/>
                </a:lnTo>
                <a:lnTo>
                  <a:pt x="279653" y="528827"/>
                </a:lnTo>
                <a:lnTo>
                  <a:pt x="329917" y="524568"/>
                </a:lnTo>
                <a:lnTo>
                  <a:pt x="377227" y="512287"/>
                </a:lnTo>
                <a:lnTo>
                  <a:pt x="420793" y="492731"/>
                </a:lnTo>
                <a:lnTo>
                  <a:pt x="459824" y="466647"/>
                </a:lnTo>
                <a:lnTo>
                  <a:pt x="493531" y="434780"/>
                </a:lnTo>
                <a:lnTo>
                  <a:pt x="521123" y="397876"/>
                </a:lnTo>
                <a:lnTo>
                  <a:pt x="541810" y="356683"/>
                </a:lnTo>
                <a:lnTo>
                  <a:pt x="554801" y="311947"/>
                </a:lnTo>
                <a:lnTo>
                  <a:pt x="559307" y="264413"/>
                </a:lnTo>
                <a:lnTo>
                  <a:pt x="554801" y="216880"/>
                </a:lnTo>
                <a:lnTo>
                  <a:pt x="541810" y="172144"/>
                </a:lnTo>
                <a:lnTo>
                  <a:pt x="521123" y="130951"/>
                </a:lnTo>
                <a:lnTo>
                  <a:pt x="493531" y="94047"/>
                </a:lnTo>
                <a:lnTo>
                  <a:pt x="459824" y="62180"/>
                </a:lnTo>
                <a:lnTo>
                  <a:pt x="420793" y="36096"/>
                </a:lnTo>
                <a:lnTo>
                  <a:pt x="377227" y="16540"/>
                </a:lnTo>
                <a:lnTo>
                  <a:pt x="329917" y="4259"/>
                </a:lnTo>
                <a:lnTo>
                  <a:pt x="279653" y="0"/>
                </a:lnTo>
                <a:close/>
              </a:path>
            </a:pathLst>
          </a:custGeom>
          <a:solidFill>
            <a:srgbClr val="497C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635628" y="3026409"/>
            <a:ext cx="1403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3529" y="3463168"/>
            <a:ext cx="2980690" cy="374015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10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Сам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факт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внешней</a:t>
            </a:r>
            <a:r>
              <a:rPr dirty="0" sz="105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угрозы,</a:t>
            </a:r>
            <a:r>
              <a:rPr dirty="0" sz="105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решения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служб,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сообщения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новостях,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действия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других</a:t>
            </a:r>
            <a:r>
              <a:rPr dirty="0" sz="105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людей.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44923" y="2966085"/>
            <a:ext cx="3195955" cy="106172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R="632460">
              <a:lnSpc>
                <a:spcPct val="104299"/>
              </a:lnSpc>
              <a:spcBef>
                <a:spcPts val="30"/>
              </a:spcBef>
            </a:pP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Что</a:t>
            </a:r>
            <a:r>
              <a:rPr dirty="0" sz="1400" spc="-8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A306B"/>
                </a:solidFill>
                <a:latin typeface="Arial"/>
                <a:cs typeface="Arial"/>
              </a:rPr>
              <a:t>контролируют</a:t>
            </a:r>
            <a:r>
              <a:rPr dirty="0" sz="1400" spc="-5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A306B"/>
                </a:solidFill>
                <a:latin typeface="Arial"/>
                <a:cs typeface="Arial"/>
              </a:rPr>
              <a:t>взрослые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и</a:t>
            </a:r>
            <a:r>
              <a:rPr dirty="0" sz="1400" spc="-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1A306B"/>
                </a:solidFill>
                <a:latin typeface="Arial"/>
                <a:cs typeface="Arial"/>
              </a:rPr>
              <a:t>службы</a:t>
            </a:r>
            <a:endParaRPr sz="1400">
              <a:latin typeface="Arial"/>
              <a:cs typeface="Arial"/>
            </a:endParaRPr>
          </a:p>
          <a:p>
            <a:pPr marR="5080">
              <a:lnSpc>
                <a:spcPct val="109000"/>
              </a:lnSpc>
              <a:spcBef>
                <a:spcPts val="600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Организация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действий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образовательной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организации,</a:t>
            </a:r>
            <a:r>
              <a:rPr dirty="0" sz="1050" spc="-6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информирование,</a:t>
            </a:r>
            <a:r>
              <a:rPr dirty="0" sz="1050" spc="-7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сопровождение,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помощь,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выполнение</a:t>
            </a:r>
            <a:r>
              <a:rPr dirty="0" sz="105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установленных регламентов.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315200" y="2910839"/>
            <a:ext cx="559435" cy="528955"/>
          </a:xfrm>
          <a:custGeom>
            <a:avLst/>
            <a:gdLst/>
            <a:ahLst/>
            <a:cxnLst/>
            <a:rect l="l" t="t" r="r" b="b"/>
            <a:pathLst>
              <a:path w="559434" h="528954">
                <a:moveTo>
                  <a:pt x="279653" y="0"/>
                </a:moveTo>
                <a:lnTo>
                  <a:pt x="229390" y="4259"/>
                </a:lnTo>
                <a:lnTo>
                  <a:pt x="182080" y="16540"/>
                </a:lnTo>
                <a:lnTo>
                  <a:pt x="138514" y="36096"/>
                </a:lnTo>
                <a:lnTo>
                  <a:pt x="99483" y="62180"/>
                </a:lnTo>
                <a:lnTo>
                  <a:pt x="65776" y="94047"/>
                </a:lnTo>
                <a:lnTo>
                  <a:pt x="38184" y="130951"/>
                </a:lnTo>
                <a:lnTo>
                  <a:pt x="17497" y="172144"/>
                </a:lnTo>
                <a:lnTo>
                  <a:pt x="4506" y="216880"/>
                </a:lnTo>
                <a:lnTo>
                  <a:pt x="0" y="264413"/>
                </a:lnTo>
                <a:lnTo>
                  <a:pt x="4506" y="311947"/>
                </a:lnTo>
                <a:lnTo>
                  <a:pt x="17497" y="356683"/>
                </a:lnTo>
                <a:lnTo>
                  <a:pt x="38184" y="397876"/>
                </a:lnTo>
                <a:lnTo>
                  <a:pt x="65776" y="434780"/>
                </a:lnTo>
                <a:lnTo>
                  <a:pt x="99483" y="466647"/>
                </a:lnTo>
                <a:lnTo>
                  <a:pt x="138514" y="492731"/>
                </a:lnTo>
                <a:lnTo>
                  <a:pt x="182080" y="512287"/>
                </a:lnTo>
                <a:lnTo>
                  <a:pt x="229390" y="524568"/>
                </a:lnTo>
                <a:lnTo>
                  <a:pt x="279653" y="528827"/>
                </a:lnTo>
                <a:lnTo>
                  <a:pt x="329917" y="524568"/>
                </a:lnTo>
                <a:lnTo>
                  <a:pt x="377227" y="512287"/>
                </a:lnTo>
                <a:lnTo>
                  <a:pt x="420793" y="492731"/>
                </a:lnTo>
                <a:lnTo>
                  <a:pt x="459824" y="466647"/>
                </a:lnTo>
                <a:lnTo>
                  <a:pt x="493531" y="434780"/>
                </a:lnTo>
                <a:lnTo>
                  <a:pt x="521123" y="397876"/>
                </a:lnTo>
                <a:lnTo>
                  <a:pt x="541810" y="356683"/>
                </a:lnTo>
                <a:lnTo>
                  <a:pt x="554801" y="311947"/>
                </a:lnTo>
                <a:lnTo>
                  <a:pt x="559307" y="264413"/>
                </a:lnTo>
                <a:lnTo>
                  <a:pt x="554801" y="216880"/>
                </a:lnTo>
                <a:lnTo>
                  <a:pt x="541810" y="172144"/>
                </a:lnTo>
                <a:lnTo>
                  <a:pt x="521123" y="130951"/>
                </a:lnTo>
                <a:lnTo>
                  <a:pt x="493531" y="94047"/>
                </a:lnTo>
                <a:lnTo>
                  <a:pt x="459824" y="62180"/>
                </a:lnTo>
                <a:lnTo>
                  <a:pt x="420793" y="36096"/>
                </a:lnTo>
                <a:lnTo>
                  <a:pt x="377227" y="16540"/>
                </a:lnTo>
                <a:lnTo>
                  <a:pt x="329917" y="4259"/>
                </a:lnTo>
                <a:lnTo>
                  <a:pt x="279653" y="0"/>
                </a:lnTo>
                <a:close/>
              </a:path>
            </a:pathLst>
          </a:custGeom>
          <a:solidFill>
            <a:srgbClr val="497C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7533385" y="3020695"/>
            <a:ext cx="1403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1260835" y="2900172"/>
            <a:ext cx="559435" cy="528955"/>
          </a:xfrm>
          <a:custGeom>
            <a:avLst/>
            <a:gdLst/>
            <a:ahLst/>
            <a:cxnLst/>
            <a:rect l="l" t="t" r="r" b="b"/>
            <a:pathLst>
              <a:path w="559434" h="528954">
                <a:moveTo>
                  <a:pt x="279654" y="0"/>
                </a:moveTo>
                <a:lnTo>
                  <a:pt x="229390" y="4259"/>
                </a:lnTo>
                <a:lnTo>
                  <a:pt x="182080" y="16540"/>
                </a:lnTo>
                <a:lnTo>
                  <a:pt x="138514" y="36096"/>
                </a:lnTo>
                <a:lnTo>
                  <a:pt x="99483" y="62180"/>
                </a:lnTo>
                <a:lnTo>
                  <a:pt x="65776" y="94047"/>
                </a:lnTo>
                <a:lnTo>
                  <a:pt x="38184" y="130951"/>
                </a:lnTo>
                <a:lnTo>
                  <a:pt x="17497" y="172144"/>
                </a:lnTo>
                <a:lnTo>
                  <a:pt x="4506" y="216880"/>
                </a:lnTo>
                <a:lnTo>
                  <a:pt x="0" y="264413"/>
                </a:lnTo>
                <a:lnTo>
                  <a:pt x="4506" y="311947"/>
                </a:lnTo>
                <a:lnTo>
                  <a:pt x="17497" y="356683"/>
                </a:lnTo>
                <a:lnTo>
                  <a:pt x="38184" y="397876"/>
                </a:lnTo>
                <a:lnTo>
                  <a:pt x="65776" y="434780"/>
                </a:lnTo>
                <a:lnTo>
                  <a:pt x="99483" y="466647"/>
                </a:lnTo>
                <a:lnTo>
                  <a:pt x="138514" y="492731"/>
                </a:lnTo>
                <a:lnTo>
                  <a:pt x="182080" y="512287"/>
                </a:lnTo>
                <a:lnTo>
                  <a:pt x="229390" y="524568"/>
                </a:lnTo>
                <a:lnTo>
                  <a:pt x="279654" y="528827"/>
                </a:lnTo>
                <a:lnTo>
                  <a:pt x="329917" y="524568"/>
                </a:lnTo>
                <a:lnTo>
                  <a:pt x="377227" y="512287"/>
                </a:lnTo>
                <a:lnTo>
                  <a:pt x="420793" y="492731"/>
                </a:lnTo>
                <a:lnTo>
                  <a:pt x="459824" y="466647"/>
                </a:lnTo>
                <a:lnTo>
                  <a:pt x="493531" y="434780"/>
                </a:lnTo>
                <a:lnTo>
                  <a:pt x="521123" y="397876"/>
                </a:lnTo>
                <a:lnTo>
                  <a:pt x="541810" y="356683"/>
                </a:lnTo>
                <a:lnTo>
                  <a:pt x="554801" y="311947"/>
                </a:lnTo>
                <a:lnTo>
                  <a:pt x="559308" y="264413"/>
                </a:lnTo>
                <a:lnTo>
                  <a:pt x="554801" y="216880"/>
                </a:lnTo>
                <a:lnTo>
                  <a:pt x="541810" y="172144"/>
                </a:lnTo>
                <a:lnTo>
                  <a:pt x="521123" y="130951"/>
                </a:lnTo>
                <a:lnTo>
                  <a:pt x="493531" y="94047"/>
                </a:lnTo>
                <a:lnTo>
                  <a:pt x="459824" y="62180"/>
                </a:lnTo>
                <a:lnTo>
                  <a:pt x="420793" y="36096"/>
                </a:lnTo>
                <a:lnTo>
                  <a:pt x="377227" y="16540"/>
                </a:lnTo>
                <a:lnTo>
                  <a:pt x="329917" y="4259"/>
                </a:lnTo>
                <a:lnTo>
                  <a:pt x="279654" y="0"/>
                </a:lnTo>
                <a:close/>
              </a:path>
            </a:pathLst>
          </a:custGeom>
          <a:solidFill>
            <a:srgbClr val="497C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8138159" y="2845307"/>
            <a:ext cx="3726179" cy="1525905"/>
          </a:xfrm>
          <a:prstGeom prst="rect">
            <a:avLst/>
          </a:prstGeom>
          <a:ln w="6096">
            <a:solidFill>
              <a:srgbClr val="4966AC"/>
            </a:solidFill>
          </a:ln>
        </p:spPr>
        <p:txBody>
          <a:bodyPr wrap="square" lIns="0" tIns="176530" rIns="0" bIns="0" rtlCol="0" vert="horz">
            <a:spAutoFit/>
          </a:bodyPr>
          <a:lstStyle/>
          <a:p>
            <a:pPr marL="107950">
              <a:lnSpc>
                <a:spcPct val="100000"/>
              </a:lnSpc>
              <a:spcBef>
                <a:spcPts val="1390"/>
              </a:spcBef>
              <a:tabLst>
                <a:tab pos="3340735" algn="l"/>
              </a:tabLst>
            </a:pP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Что</a:t>
            </a:r>
            <a:r>
              <a:rPr dirty="0" sz="1400" spc="-4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могу</a:t>
            </a:r>
            <a:r>
              <a:rPr dirty="0" sz="1400" spc="-4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сделать</a:t>
            </a:r>
            <a:r>
              <a:rPr dirty="0" sz="1400" spc="-50" b="1">
                <a:solidFill>
                  <a:srgbClr val="1A306B"/>
                </a:solidFill>
                <a:latin typeface="Arial"/>
                <a:cs typeface="Arial"/>
              </a:rPr>
              <a:t> я</a:t>
            </a:r>
            <a:r>
              <a:rPr dirty="0" sz="1400" b="1">
                <a:solidFill>
                  <a:srgbClr val="1A306B"/>
                </a:solidFill>
                <a:latin typeface="Arial"/>
                <a:cs typeface="Arial"/>
              </a:rPr>
              <a:t>	</a:t>
            </a:r>
            <a:r>
              <a:rPr dirty="0" sz="1800" spc="-5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  <a:p>
            <a:pPr marL="107950" marR="435609">
              <a:lnSpc>
                <a:spcPct val="109100"/>
              </a:lnSpc>
              <a:spcBef>
                <a:spcPts val="925"/>
              </a:spcBef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Обратиться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к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взрослому,</a:t>
            </a:r>
            <a:r>
              <a:rPr dirty="0" sz="1000" spc="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сказать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своем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состоянии,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000" spc="-6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смотреть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пугающие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видео,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выполнить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ближайшую инструкцию,</a:t>
            </a:r>
            <a:r>
              <a:rPr dirty="0" sz="1000" spc="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использовать</a:t>
            </a:r>
            <a:r>
              <a:rPr dirty="0" sz="1000" spc="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способ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самопомощи,</a:t>
            </a:r>
            <a:endParaRPr sz="1000">
              <a:latin typeface="Arial"/>
              <a:cs typeface="Arial"/>
            </a:endParaRPr>
          </a:p>
          <a:p>
            <a:pPr marL="107950">
              <a:lnSpc>
                <a:spcPct val="100000"/>
              </a:lnSpc>
              <a:spcBef>
                <a:spcPts val="105"/>
              </a:spcBef>
            </a:pP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договориться</a:t>
            </a:r>
            <a:r>
              <a:rPr dirty="0" sz="1000" spc="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повторной</a:t>
            </a:r>
            <a:r>
              <a:rPr dirty="0" sz="10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встрече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психологом.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5032" y="4593082"/>
            <a:ext cx="103962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3A3535"/>
                </a:solidFill>
                <a:latin typeface="Arial"/>
                <a:cs typeface="Arial"/>
              </a:rPr>
              <a:t>Эта</a:t>
            </a:r>
            <a:r>
              <a:rPr dirty="0" sz="14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A3535"/>
                </a:solidFill>
                <a:latin typeface="Arial"/>
                <a:cs typeface="Arial"/>
              </a:rPr>
              <a:t>техника</a:t>
            </a:r>
            <a:r>
              <a:rPr dirty="0" sz="14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A3535"/>
                </a:solidFill>
                <a:latin typeface="Arial"/>
                <a:cs typeface="Arial"/>
              </a:rPr>
              <a:t>помогает</a:t>
            </a:r>
            <a:r>
              <a:rPr dirty="0" sz="14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A3535"/>
                </a:solidFill>
                <a:latin typeface="Arial"/>
                <a:cs typeface="Arial"/>
              </a:rPr>
              <a:t>снизить</a:t>
            </a:r>
            <a:r>
              <a:rPr dirty="0" sz="14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A3535"/>
                </a:solidFill>
                <a:latin typeface="Arial"/>
                <a:cs typeface="Arial"/>
              </a:rPr>
              <a:t>тревожное</a:t>
            </a:r>
            <a:r>
              <a:rPr dirty="0" sz="140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A3535"/>
                </a:solidFill>
                <a:latin typeface="Arial"/>
                <a:cs typeface="Arial"/>
              </a:rPr>
              <a:t>ощущение</a:t>
            </a:r>
            <a:r>
              <a:rPr dirty="0" sz="14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A3535"/>
                </a:solidFill>
                <a:latin typeface="Arial"/>
                <a:cs typeface="Arial"/>
              </a:rPr>
              <a:t>хаоса</a:t>
            </a:r>
            <a:r>
              <a:rPr dirty="0" sz="14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A3535"/>
                </a:solidFill>
                <a:latin typeface="Arial"/>
                <a:cs typeface="Arial"/>
              </a:rPr>
              <a:t>и</a:t>
            </a:r>
            <a:r>
              <a:rPr dirty="0" sz="14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A3535"/>
                </a:solidFill>
                <a:latin typeface="Arial"/>
                <a:cs typeface="Arial"/>
              </a:rPr>
              <a:t>вернуть</a:t>
            </a:r>
            <a:r>
              <a:rPr dirty="0" sz="14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A3535"/>
                </a:solidFill>
                <a:latin typeface="Arial"/>
                <a:cs typeface="Arial"/>
              </a:rPr>
              <a:t>ребенку</a:t>
            </a:r>
            <a:r>
              <a:rPr dirty="0" sz="14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A3535"/>
                </a:solidFill>
                <a:latin typeface="Arial"/>
                <a:cs typeface="Arial"/>
              </a:rPr>
              <a:t>реалистичную,</a:t>
            </a:r>
            <a:r>
              <a:rPr dirty="0" sz="14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A3535"/>
                </a:solidFill>
                <a:latin typeface="Arial"/>
                <a:cs typeface="Arial"/>
              </a:rPr>
              <a:t>а</a:t>
            </a:r>
            <a:r>
              <a:rPr dirty="0" sz="14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4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A3535"/>
                </a:solidFill>
                <a:latin typeface="Arial"/>
                <a:cs typeface="Arial"/>
              </a:rPr>
              <a:t>иллюзорную</a:t>
            </a:r>
            <a:r>
              <a:rPr dirty="0" sz="14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3A3535"/>
                </a:solidFill>
                <a:latin typeface="Arial"/>
                <a:cs typeface="Arial"/>
              </a:rPr>
              <a:t>зону</a:t>
            </a:r>
            <a:r>
              <a:rPr dirty="0" sz="14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3A3535"/>
                </a:solidFill>
                <a:latin typeface="Arial"/>
                <a:cs typeface="Arial"/>
              </a:rPr>
              <a:t>влияния.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0748" y="5050535"/>
            <a:ext cx="10686415" cy="1525905"/>
          </a:xfrm>
          <a:prstGeom prst="rect">
            <a:avLst/>
          </a:prstGeom>
          <a:solidFill>
            <a:srgbClr val="FFFFFF">
              <a:alpha val="39999"/>
            </a:srgbClr>
          </a:solidFill>
          <a:ln w="6096">
            <a:solidFill>
              <a:srgbClr val="4966AC"/>
            </a:solidFill>
          </a:ln>
        </p:spPr>
        <p:txBody>
          <a:bodyPr wrap="square" lIns="0" tIns="104139" rIns="0" bIns="0" rtlCol="0" vert="horz">
            <a:spAutoFit/>
          </a:bodyPr>
          <a:lstStyle/>
          <a:p>
            <a:pPr marL="245745" marR="740410">
              <a:lnSpc>
                <a:spcPct val="108700"/>
              </a:lnSpc>
              <a:spcBef>
                <a:spcPts val="819"/>
              </a:spcBef>
            </a:pPr>
            <a:r>
              <a:rPr dirty="0" sz="1600">
                <a:latin typeface="Arial"/>
                <a:cs typeface="Arial"/>
              </a:rPr>
              <a:t>Для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младших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школьников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карту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можно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сделать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устно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и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очень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просто: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«Есть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то,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что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делают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взрослые. </a:t>
            </a:r>
            <a:r>
              <a:rPr dirty="0" sz="1600">
                <a:latin typeface="Arial"/>
                <a:cs typeface="Arial"/>
              </a:rPr>
              <a:t>Есть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то,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что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сейчас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можешь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сделать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ты.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Давай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найдем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один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ближайший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шаг».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600">
              <a:latin typeface="Arial"/>
              <a:cs typeface="Arial"/>
            </a:endParaRPr>
          </a:p>
          <a:p>
            <a:pPr marL="245745" marR="616585">
              <a:lnSpc>
                <a:spcPct val="109400"/>
              </a:lnSpc>
            </a:pPr>
            <a:r>
              <a:rPr dirty="0" sz="1600">
                <a:latin typeface="Arial"/>
                <a:cs typeface="Arial"/>
              </a:rPr>
              <a:t>Для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подростков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техника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может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быть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оформлена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как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короткая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рациональная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схема,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без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давления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и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без </a:t>
            </a:r>
            <a:r>
              <a:rPr dirty="0" sz="1600" spc="-10">
                <a:latin typeface="Arial"/>
                <a:cs typeface="Arial"/>
              </a:rPr>
              <a:t>морализаторства.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11587480" y="6336169"/>
              <a:ext cx="254635" cy="186055"/>
            </a:xfrm>
            <a:custGeom>
              <a:avLst/>
              <a:gdLst/>
              <a:ahLst/>
              <a:cxnLst/>
              <a:rect l="l" t="t" r="r" b="b"/>
              <a:pathLst>
                <a:path w="254634" h="186054">
                  <a:moveTo>
                    <a:pt x="80137" y="51333"/>
                  </a:moveTo>
                  <a:lnTo>
                    <a:pt x="45212" y="51333"/>
                  </a:lnTo>
                  <a:lnTo>
                    <a:pt x="45212" y="182930"/>
                  </a:lnTo>
                  <a:lnTo>
                    <a:pt x="80137" y="182930"/>
                  </a:lnTo>
                  <a:lnTo>
                    <a:pt x="80137" y="51333"/>
                  </a:lnTo>
                  <a:close/>
                </a:path>
                <a:path w="254634" h="186054">
                  <a:moveTo>
                    <a:pt x="80137" y="0"/>
                  </a:moveTo>
                  <a:lnTo>
                    <a:pt x="51689" y="0"/>
                  </a:lnTo>
                  <a:lnTo>
                    <a:pt x="48095" y="8065"/>
                  </a:lnTo>
                  <a:lnTo>
                    <a:pt x="43227" y="15611"/>
                  </a:lnTo>
                  <a:lnTo>
                    <a:pt x="7000" y="43373"/>
                  </a:lnTo>
                  <a:lnTo>
                    <a:pt x="0" y="46113"/>
                  </a:lnTo>
                  <a:lnTo>
                    <a:pt x="0" y="77800"/>
                  </a:lnTo>
                  <a:lnTo>
                    <a:pt x="12600" y="72930"/>
                  </a:lnTo>
                  <a:lnTo>
                    <a:pt x="24320" y="66895"/>
                  </a:lnTo>
                  <a:lnTo>
                    <a:pt x="35182" y="59696"/>
                  </a:lnTo>
                  <a:lnTo>
                    <a:pt x="45212" y="51333"/>
                  </a:lnTo>
                  <a:lnTo>
                    <a:pt x="80137" y="51333"/>
                  </a:lnTo>
                  <a:lnTo>
                    <a:pt x="80137" y="0"/>
                  </a:lnTo>
                  <a:close/>
                </a:path>
                <a:path w="254634" h="186054">
                  <a:moveTo>
                    <a:pt x="199136" y="0"/>
                  </a:moveTo>
                  <a:lnTo>
                    <a:pt x="160934" y="12446"/>
                  </a:lnTo>
                  <a:lnTo>
                    <a:pt x="137112" y="51231"/>
                  </a:lnTo>
                  <a:lnTo>
                    <a:pt x="132521" y="93103"/>
                  </a:lnTo>
                  <a:lnTo>
                    <a:pt x="132461" y="94322"/>
                  </a:lnTo>
                  <a:lnTo>
                    <a:pt x="133545" y="116358"/>
                  </a:lnTo>
                  <a:lnTo>
                    <a:pt x="133578" y="117030"/>
                  </a:lnTo>
                  <a:lnTo>
                    <a:pt x="150241" y="164604"/>
                  </a:lnTo>
                  <a:lnTo>
                    <a:pt x="195579" y="186042"/>
                  </a:lnTo>
                  <a:lnTo>
                    <a:pt x="207865" y="184985"/>
                  </a:lnTo>
                  <a:lnTo>
                    <a:pt x="244911" y="159997"/>
                  </a:lnTo>
                  <a:lnTo>
                    <a:pt x="246327" y="157086"/>
                  </a:lnTo>
                  <a:lnTo>
                    <a:pt x="190626" y="157086"/>
                  </a:lnTo>
                  <a:lnTo>
                    <a:pt x="184658" y="154000"/>
                  </a:lnTo>
                  <a:lnTo>
                    <a:pt x="171576" y="121539"/>
                  </a:lnTo>
                  <a:lnTo>
                    <a:pt x="171576" y="111264"/>
                  </a:lnTo>
                  <a:lnTo>
                    <a:pt x="173990" y="103504"/>
                  </a:lnTo>
                  <a:lnTo>
                    <a:pt x="178562" y="98234"/>
                  </a:lnTo>
                  <a:lnTo>
                    <a:pt x="183147" y="93103"/>
                  </a:lnTo>
                  <a:lnTo>
                    <a:pt x="182991" y="93103"/>
                  </a:lnTo>
                  <a:lnTo>
                    <a:pt x="188849" y="90347"/>
                  </a:lnTo>
                  <a:lnTo>
                    <a:pt x="245406" y="90347"/>
                  </a:lnTo>
                  <a:lnTo>
                    <a:pt x="245340" y="90209"/>
                  </a:lnTo>
                  <a:lnTo>
                    <a:pt x="238505" y="81279"/>
                  </a:lnTo>
                  <a:lnTo>
                    <a:pt x="237106" y="80035"/>
                  </a:lnTo>
                  <a:lnTo>
                    <a:pt x="168655" y="80035"/>
                  </a:lnTo>
                  <a:lnTo>
                    <a:pt x="169966" y="65670"/>
                  </a:lnTo>
                  <a:lnTo>
                    <a:pt x="189611" y="28714"/>
                  </a:lnTo>
                  <a:lnTo>
                    <a:pt x="245766" y="28714"/>
                  </a:lnTo>
                  <a:lnTo>
                    <a:pt x="244602" y="25868"/>
                  </a:lnTo>
                  <a:lnTo>
                    <a:pt x="209012" y="726"/>
                  </a:lnTo>
                  <a:lnTo>
                    <a:pt x="199136" y="0"/>
                  </a:lnTo>
                  <a:close/>
                </a:path>
                <a:path w="254634" h="186054">
                  <a:moveTo>
                    <a:pt x="245406" y="90347"/>
                  </a:moveTo>
                  <a:lnTo>
                    <a:pt x="202565" y="90347"/>
                  </a:lnTo>
                  <a:lnTo>
                    <a:pt x="208406" y="93103"/>
                  </a:lnTo>
                  <a:lnTo>
                    <a:pt x="212978" y="98615"/>
                  </a:lnTo>
                  <a:lnTo>
                    <a:pt x="216052" y="103342"/>
                  </a:lnTo>
                  <a:lnTo>
                    <a:pt x="218233" y="109256"/>
                  </a:lnTo>
                  <a:lnTo>
                    <a:pt x="219533" y="116358"/>
                  </a:lnTo>
                  <a:lnTo>
                    <a:pt x="219944" y="124269"/>
                  </a:lnTo>
                  <a:lnTo>
                    <a:pt x="219964" y="124650"/>
                  </a:lnTo>
                  <a:lnTo>
                    <a:pt x="203835" y="157086"/>
                  </a:lnTo>
                  <a:lnTo>
                    <a:pt x="246327" y="157086"/>
                  </a:lnTo>
                  <a:lnTo>
                    <a:pt x="250015" y="149504"/>
                  </a:lnTo>
                  <a:lnTo>
                    <a:pt x="253103" y="137561"/>
                  </a:lnTo>
                  <a:lnTo>
                    <a:pt x="254097" y="124650"/>
                  </a:lnTo>
                  <a:lnTo>
                    <a:pt x="254126" y="124269"/>
                  </a:lnTo>
                  <a:lnTo>
                    <a:pt x="253150" y="111703"/>
                  </a:lnTo>
                  <a:lnTo>
                    <a:pt x="250221" y="100350"/>
                  </a:lnTo>
                  <a:lnTo>
                    <a:pt x="245406" y="90347"/>
                  </a:lnTo>
                  <a:close/>
                </a:path>
                <a:path w="254634" h="186054">
                  <a:moveTo>
                    <a:pt x="201041" y="64630"/>
                  </a:moveTo>
                  <a:lnTo>
                    <a:pt x="190971" y="65670"/>
                  </a:lnTo>
                  <a:lnTo>
                    <a:pt x="191499" y="65670"/>
                  </a:lnTo>
                  <a:lnTo>
                    <a:pt x="183229" y="68479"/>
                  </a:lnTo>
                  <a:lnTo>
                    <a:pt x="175537" y="73293"/>
                  </a:lnTo>
                  <a:lnTo>
                    <a:pt x="168655" y="80035"/>
                  </a:lnTo>
                  <a:lnTo>
                    <a:pt x="237106" y="80035"/>
                  </a:lnTo>
                  <a:lnTo>
                    <a:pt x="230312" y="73995"/>
                  </a:lnTo>
                  <a:lnTo>
                    <a:pt x="221345" y="68792"/>
                  </a:lnTo>
                  <a:lnTo>
                    <a:pt x="211591" y="65670"/>
                  </a:lnTo>
                  <a:lnTo>
                    <a:pt x="201041" y="64630"/>
                  </a:lnTo>
                  <a:close/>
                </a:path>
                <a:path w="254634" h="186054">
                  <a:moveTo>
                    <a:pt x="245766" y="28714"/>
                  </a:moveTo>
                  <a:lnTo>
                    <a:pt x="202565" y="28714"/>
                  </a:lnTo>
                  <a:lnTo>
                    <a:pt x="207010" y="30365"/>
                  </a:lnTo>
                  <a:lnTo>
                    <a:pt x="210566" y="33680"/>
                  </a:lnTo>
                  <a:lnTo>
                    <a:pt x="213995" y="36995"/>
                  </a:lnTo>
                  <a:lnTo>
                    <a:pt x="216153" y="42125"/>
                  </a:lnTo>
                  <a:lnTo>
                    <a:pt x="216916" y="49085"/>
                  </a:lnTo>
                  <a:lnTo>
                    <a:pt x="250825" y="45364"/>
                  </a:lnTo>
                  <a:lnTo>
                    <a:pt x="248320" y="34960"/>
                  </a:lnTo>
                  <a:lnTo>
                    <a:pt x="245766" y="28714"/>
                  </a:lnTo>
                  <a:close/>
                </a:path>
              </a:pathLst>
            </a:custGeom>
            <a:solidFill>
              <a:srgbClr val="1C3C89">
                <a:alpha val="34117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Техники</a:t>
            </a:r>
            <a:r>
              <a:rPr dirty="0" sz="2800" spc="-75"/>
              <a:t> </a:t>
            </a:r>
            <a:r>
              <a:rPr dirty="0" sz="2800"/>
              <a:t>работы</a:t>
            </a:r>
            <a:r>
              <a:rPr dirty="0" sz="2800" spc="-70"/>
              <a:t> </a:t>
            </a:r>
            <a:r>
              <a:rPr dirty="0" sz="2800"/>
              <a:t>при</a:t>
            </a:r>
            <a:r>
              <a:rPr dirty="0" sz="2800" spc="-80"/>
              <a:t> </a:t>
            </a:r>
            <a:r>
              <a:rPr dirty="0" sz="2800" spc="-20"/>
              <a:t>ОСР:</a:t>
            </a:r>
            <a:endParaRPr sz="2800"/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2800"/>
              <a:t>остановка</a:t>
            </a:r>
            <a:r>
              <a:rPr dirty="0" sz="2800" spc="-95"/>
              <a:t> </a:t>
            </a:r>
            <a:r>
              <a:rPr dirty="0" sz="2800"/>
              <a:t>тревожной</a:t>
            </a:r>
            <a:r>
              <a:rPr dirty="0" sz="2800" spc="-80"/>
              <a:t> </a:t>
            </a:r>
            <a:r>
              <a:rPr dirty="0" sz="2800"/>
              <a:t>петли</a:t>
            </a:r>
            <a:r>
              <a:rPr dirty="0" sz="2800" spc="-125"/>
              <a:t> </a:t>
            </a:r>
            <a:r>
              <a:rPr dirty="0" sz="2800"/>
              <a:t>и</a:t>
            </a:r>
            <a:r>
              <a:rPr dirty="0" sz="2800" spc="-114"/>
              <a:t> </a:t>
            </a:r>
            <a:r>
              <a:rPr dirty="0" sz="2800"/>
              <a:t>возвращение</a:t>
            </a:r>
            <a:r>
              <a:rPr dirty="0" sz="2800" spc="-110"/>
              <a:t> </a:t>
            </a:r>
            <a:r>
              <a:rPr dirty="0" sz="2800"/>
              <a:t>к</a:t>
            </a:r>
            <a:r>
              <a:rPr dirty="0" sz="2800" spc="-120"/>
              <a:t> </a:t>
            </a:r>
            <a:r>
              <a:rPr dirty="0" sz="2800" spc="-10"/>
              <a:t>режиму</a:t>
            </a:r>
            <a:endParaRPr sz="2800"/>
          </a:p>
        </p:txBody>
      </p:sp>
      <p:grpSp>
        <p:nvGrpSpPr>
          <p:cNvPr id="25" name="object 25"/>
          <p:cNvGrpSpPr/>
          <p:nvPr/>
        </p:nvGrpSpPr>
        <p:grpSpPr>
          <a:xfrm>
            <a:off x="9569195" y="298704"/>
            <a:ext cx="1283335" cy="655320"/>
            <a:chOff x="9569195" y="298704"/>
            <a:chExt cx="1283335" cy="655320"/>
          </a:xfrm>
        </p:grpSpPr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45851" y="312420"/>
              <a:ext cx="606551" cy="62788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69195" y="298704"/>
              <a:ext cx="670559" cy="65532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19455" y="1529613"/>
            <a:ext cx="10162540" cy="1040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После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переживания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угрозы</a:t>
            </a:r>
            <a:r>
              <a:rPr dirty="0" sz="100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ребенок</a:t>
            </a:r>
            <a:r>
              <a:rPr dirty="0" sz="1000" spc="-6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может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попадать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тревожную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петлю: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постоянно</a:t>
            </a:r>
            <a:r>
              <a:rPr dirty="0" sz="100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проверять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новости,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спрашивать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одно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и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то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же,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прислушиваться</a:t>
            </a:r>
            <a:r>
              <a:rPr dirty="0" sz="1000" spc="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к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звукам,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искать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новые подтверждения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опасности,</a:t>
            </a:r>
            <a:r>
              <a:rPr dirty="0" sz="100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прокручивать</a:t>
            </a:r>
            <a:r>
              <a:rPr dirty="0" sz="100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возможные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сценарии.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Это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временно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создает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ощущение</a:t>
            </a:r>
            <a:r>
              <a:rPr dirty="0" sz="10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контроля,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но</a:t>
            </a:r>
            <a:r>
              <a:rPr dirty="0" sz="1000" spc="-6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фактически</a:t>
            </a:r>
            <a:r>
              <a:rPr dirty="0" sz="100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усиливает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тревогу.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1900">
                <a:solidFill>
                  <a:srgbClr val="1F1E1E"/>
                </a:solidFill>
                <a:latin typeface="Arial"/>
                <a:cs typeface="Arial"/>
              </a:rPr>
              <a:t>Техника</a:t>
            </a:r>
            <a:r>
              <a:rPr dirty="0" sz="1900" spc="-10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1F1E1E"/>
                </a:solidFill>
                <a:latin typeface="Arial"/>
                <a:cs typeface="Arial"/>
              </a:rPr>
              <a:t>«Петля тревоги:</a:t>
            </a:r>
            <a:r>
              <a:rPr dirty="0" sz="1900" spc="-15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1F1E1E"/>
                </a:solidFill>
                <a:latin typeface="Arial"/>
                <a:cs typeface="Arial"/>
              </a:rPr>
              <a:t>заметить,</a:t>
            </a:r>
            <a:r>
              <a:rPr dirty="0" sz="1900" spc="-20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1900">
                <a:solidFill>
                  <a:srgbClr val="1F1E1E"/>
                </a:solidFill>
                <a:latin typeface="Arial"/>
                <a:cs typeface="Arial"/>
              </a:rPr>
              <a:t>назвать,</a:t>
            </a:r>
            <a:r>
              <a:rPr dirty="0" sz="1900" spc="5">
                <a:solidFill>
                  <a:srgbClr val="1F1E1E"/>
                </a:solidFill>
                <a:latin typeface="Arial"/>
                <a:cs typeface="Arial"/>
              </a:rPr>
              <a:t> </a:t>
            </a:r>
            <a:r>
              <a:rPr dirty="0" sz="1900" spc="-10">
                <a:solidFill>
                  <a:srgbClr val="1F1E1E"/>
                </a:solidFill>
                <a:latin typeface="Arial"/>
                <a:cs typeface="Arial"/>
              </a:rPr>
              <a:t>переключить»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Психолог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помогает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ребенку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распознать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повторяющийся</a:t>
            </a:r>
            <a:r>
              <a:rPr dirty="0" sz="1000" spc="-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цикл: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6498" y="3092111"/>
            <a:ext cx="2988945" cy="67119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Что</a:t>
            </a:r>
            <a:r>
              <a:rPr dirty="0" sz="1200" spc="-2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запускает</a:t>
            </a:r>
            <a:r>
              <a:rPr dirty="0" sz="1200" spc="-5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тревогу?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  <a:spcBef>
                <a:spcPts val="385"/>
              </a:spcBef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Звук,</a:t>
            </a:r>
            <a:r>
              <a:rPr dirty="0" sz="100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сообщение,</a:t>
            </a:r>
            <a:r>
              <a:rPr dirty="0" sz="1000" spc="-6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разговор,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видео,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воспоминание,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вопрос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сверстника.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2459" y="2645664"/>
            <a:ext cx="10927080" cy="46939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379721" y="3092111"/>
            <a:ext cx="3180080" cy="67119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Что</a:t>
            </a:r>
            <a:r>
              <a:rPr dirty="0" sz="1200" spc="-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я</a:t>
            </a:r>
            <a:r>
              <a:rPr dirty="0" sz="1200" spc="-4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начинаю</a:t>
            </a:r>
            <a:r>
              <a:rPr dirty="0" sz="1200" spc="-3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делать?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  <a:spcBef>
                <a:spcPts val="385"/>
              </a:spcBef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Проверять</a:t>
            </a:r>
            <a:r>
              <a:rPr dirty="0" sz="100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новости,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спрашивать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снова,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прокручивать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худший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сценарий,</a:t>
            </a:r>
            <a:r>
              <a:rPr dirty="0" sz="1000" spc="-6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избегать,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замирать,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злиться.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23097" y="3095784"/>
            <a:ext cx="3176270" cy="64897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1200" b="1">
                <a:solidFill>
                  <a:srgbClr val="1A306B"/>
                </a:solidFill>
                <a:latin typeface="Arial"/>
                <a:cs typeface="Arial"/>
              </a:rPr>
              <a:t>Что</a:t>
            </a:r>
            <a:r>
              <a:rPr dirty="0" sz="1200" spc="-25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происходит</a:t>
            </a:r>
            <a:r>
              <a:rPr dirty="0" sz="1200" spc="-20" b="1">
                <a:solidFill>
                  <a:srgbClr val="1A306B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1A306B"/>
                </a:solidFill>
                <a:latin typeface="Arial"/>
                <a:cs typeface="Arial"/>
              </a:rPr>
              <a:t>потом?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484"/>
              </a:spcBef>
            </a:pP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Напряжение</a:t>
            </a:r>
            <a:r>
              <a:rPr dirty="0" sz="100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усиливается,</a:t>
            </a:r>
            <a:r>
              <a:rPr dirty="0" sz="1000" spc="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становится</a:t>
            </a:r>
            <a:r>
              <a:rPr dirty="0" sz="100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труднее</a:t>
            </a:r>
            <a:r>
              <a:rPr dirty="0" sz="100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спать,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учиться,</a:t>
            </a:r>
            <a:r>
              <a:rPr dirty="0" sz="100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общаться,</a:t>
            </a:r>
            <a:r>
              <a:rPr dirty="0" sz="100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3A3535"/>
                </a:solidFill>
                <a:latin typeface="Arial"/>
                <a:cs typeface="Arial"/>
              </a:rPr>
              <a:t>доверять</a:t>
            </a:r>
            <a:r>
              <a:rPr dirty="0" sz="100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3A3535"/>
                </a:solidFill>
                <a:latin typeface="Arial"/>
                <a:cs typeface="Arial"/>
              </a:rPr>
              <a:t>взрослым.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9455" y="3870741"/>
            <a:ext cx="3679190" cy="475615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После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этого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формируется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короткий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план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выхода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из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петли: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9"/>
              </a:spcBef>
            </a:pPr>
            <a:r>
              <a:rPr dirty="0" sz="1100" spc="-25">
                <a:solidFill>
                  <a:srgbClr val="1A306B"/>
                </a:solidFill>
                <a:latin typeface="Arial Black"/>
                <a:cs typeface="Arial Black"/>
              </a:rPr>
              <a:t>01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22289" y="4152138"/>
            <a:ext cx="211454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1A306B"/>
                </a:solidFill>
                <a:latin typeface="Arial Black"/>
                <a:cs typeface="Arial Black"/>
              </a:rPr>
              <a:t>02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32459" y="4370832"/>
            <a:ext cx="5425440" cy="12700"/>
          </a:xfrm>
          <a:custGeom>
            <a:avLst/>
            <a:gdLst/>
            <a:ahLst/>
            <a:cxnLst/>
            <a:rect l="l" t="t" r="r" b="b"/>
            <a:pathLst>
              <a:path w="5425440" h="12700">
                <a:moveTo>
                  <a:pt x="5425440" y="0"/>
                </a:moveTo>
                <a:lnTo>
                  <a:pt x="0" y="0"/>
                </a:lnTo>
                <a:lnTo>
                  <a:pt x="0" y="12191"/>
                </a:lnTo>
                <a:lnTo>
                  <a:pt x="5425440" y="12191"/>
                </a:lnTo>
                <a:lnTo>
                  <a:pt x="5425440" y="0"/>
                </a:lnTo>
                <a:close/>
              </a:path>
            </a:pathLst>
          </a:custGeom>
          <a:solidFill>
            <a:srgbClr val="1A2C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134100" y="4370832"/>
            <a:ext cx="5425440" cy="12700"/>
          </a:xfrm>
          <a:custGeom>
            <a:avLst/>
            <a:gdLst/>
            <a:ahLst/>
            <a:cxnLst/>
            <a:rect l="l" t="t" r="r" b="b"/>
            <a:pathLst>
              <a:path w="5425440" h="12700">
                <a:moveTo>
                  <a:pt x="5425440" y="0"/>
                </a:moveTo>
                <a:lnTo>
                  <a:pt x="0" y="0"/>
                </a:lnTo>
                <a:lnTo>
                  <a:pt x="0" y="12191"/>
                </a:lnTo>
                <a:lnTo>
                  <a:pt x="5425440" y="12191"/>
                </a:lnTo>
                <a:lnTo>
                  <a:pt x="5425440" y="0"/>
                </a:lnTo>
                <a:close/>
              </a:path>
            </a:pathLst>
          </a:custGeom>
          <a:solidFill>
            <a:srgbClr val="1A2C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619455" y="4440377"/>
            <a:ext cx="343535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3A3535"/>
                </a:solidFill>
                <a:latin typeface="Arial"/>
                <a:cs typeface="Arial"/>
              </a:rPr>
              <a:t>Назвать:</a:t>
            </a:r>
            <a:r>
              <a:rPr dirty="0" sz="1050" spc="-15" b="1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«Сейчас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у</a:t>
            </a:r>
            <a:r>
              <a:rPr dirty="0" sz="105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меня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снова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включилась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тревога».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9455" y="4896739"/>
            <a:ext cx="211454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1A306B"/>
                </a:solidFill>
                <a:latin typeface="Arial Black"/>
                <a:cs typeface="Arial Black"/>
              </a:rPr>
              <a:t>03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22289" y="4425698"/>
            <a:ext cx="5334635" cy="664845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1050" b="1">
                <a:solidFill>
                  <a:srgbClr val="3A3535"/>
                </a:solidFill>
                <a:latin typeface="Arial"/>
                <a:cs typeface="Arial"/>
              </a:rPr>
              <a:t>Прекратить</a:t>
            </a:r>
            <a:r>
              <a:rPr dirty="0" sz="1050" spc="-25" b="1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3A3535"/>
                </a:solidFill>
                <a:latin typeface="Arial"/>
                <a:cs typeface="Arial"/>
              </a:rPr>
              <a:t>подпитку</a:t>
            </a:r>
            <a:r>
              <a:rPr dirty="0" sz="1050" spc="-30" b="1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3A3535"/>
                </a:solidFill>
                <a:latin typeface="Arial"/>
                <a:cs typeface="Arial"/>
              </a:rPr>
              <a:t>тревоги:</a:t>
            </a:r>
            <a:r>
              <a:rPr dirty="0" sz="1050" spc="-30" b="1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смотреть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видео,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перечитывать</a:t>
            </a:r>
            <a:r>
              <a:rPr dirty="0" sz="1050" spc="-5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сообщения,</a:t>
            </a:r>
            <a:r>
              <a:rPr dirty="0" sz="1050" spc="-6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не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обсуждать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слухи.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dirty="0" sz="1100" spc="-25">
                <a:solidFill>
                  <a:srgbClr val="1A306B"/>
                </a:solidFill>
                <a:latin typeface="Arial Black"/>
                <a:cs typeface="Arial Black"/>
              </a:rPr>
              <a:t>04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32459" y="5114544"/>
            <a:ext cx="5425440" cy="12700"/>
          </a:xfrm>
          <a:custGeom>
            <a:avLst/>
            <a:gdLst/>
            <a:ahLst/>
            <a:cxnLst/>
            <a:rect l="l" t="t" r="r" b="b"/>
            <a:pathLst>
              <a:path w="5425440" h="12700">
                <a:moveTo>
                  <a:pt x="5425440" y="0"/>
                </a:moveTo>
                <a:lnTo>
                  <a:pt x="0" y="0"/>
                </a:lnTo>
                <a:lnTo>
                  <a:pt x="0" y="12191"/>
                </a:lnTo>
                <a:lnTo>
                  <a:pt x="5425440" y="12191"/>
                </a:lnTo>
                <a:lnTo>
                  <a:pt x="5425440" y="0"/>
                </a:lnTo>
                <a:close/>
              </a:path>
            </a:pathLst>
          </a:custGeom>
          <a:solidFill>
            <a:srgbClr val="1A2C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619455" y="5171338"/>
            <a:ext cx="5415915" cy="55308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050" b="1">
                <a:solidFill>
                  <a:srgbClr val="3A3535"/>
                </a:solidFill>
                <a:latin typeface="Arial"/>
                <a:cs typeface="Arial"/>
              </a:rPr>
              <a:t>Сделать</a:t>
            </a:r>
            <a:r>
              <a:rPr dirty="0" sz="1050" spc="-35" b="1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3A3535"/>
                </a:solidFill>
                <a:latin typeface="Arial"/>
                <a:cs typeface="Arial"/>
              </a:rPr>
              <a:t>ближайшее</a:t>
            </a:r>
            <a:r>
              <a:rPr dirty="0" sz="1050" spc="-30" b="1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3A3535"/>
                </a:solidFill>
                <a:latin typeface="Arial"/>
                <a:cs typeface="Arial"/>
              </a:rPr>
              <a:t>действие:</a:t>
            </a:r>
            <a:r>
              <a:rPr dirty="0" sz="1050" spc="-30" b="1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подойти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к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взрослому,</a:t>
            </a:r>
            <a:r>
              <a:rPr dirty="0" sz="1050" spc="-3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вернуться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к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учебному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390"/>
              </a:lnSpc>
              <a:spcBef>
                <a:spcPts val="60"/>
              </a:spcBef>
            </a:pP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заданию,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выпить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воды,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записать</a:t>
            </a:r>
            <a:r>
              <a:rPr dirty="0" sz="1050" spc="-4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вопрос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для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психолога,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переключиться</a:t>
            </a:r>
            <a:r>
              <a:rPr dirty="0" sz="1050" spc="-6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на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конкретную деятельность.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12648" y="5114544"/>
            <a:ext cx="10947400" cy="1313815"/>
            <a:chOff x="612648" y="5114544"/>
            <a:chExt cx="10947400" cy="1313815"/>
          </a:xfrm>
        </p:grpSpPr>
        <p:sp>
          <p:nvSpPr>
            <p:cNvPr id="21" name="object 21"/>
            <p:cNvSpPr/>
            <p:nvPr/>
          </p:nvSpPr>
          <p:spPr>
            <a:xfrm>
              <a:off x="6134100" y="5114544"/>
              <a:ext cx="5425440" cy="12700"/>
            </a:xfrm>
            <a:custGeom>
              <a:avLst/>
              <a:gdLst/>
              <a:ahLst/>
              <a:cxnLst/>
              <a:rect l="l" t="t" r="r" b="b"/>
              <a:pathLst>
                <a:path w="5425440" h="12700">
                  <a:moveTo>
                    <a:pt x="5425440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5425440" y="12191"/>
                  </a:lnTo>
                  <a:lnTo>
                    <a:pt x="5425440" y="0"/>
                  </a:lnTo>
                  <a:close/>
                </a:path>
              </a:pathLst>
            </a:custGeom>
            <a:solidFill>
              <a:srgbClr val="1A2C7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12648" y="5885687"/>
              <a:ext cx="10928985" cy="542925"/>
            </a:xfrm>
            <a:custGeom>
              <a:avLst/>
              <a:gdLst/>
              <a:ahLst/>
              <a:cxnLst/>
              <a:rect l="l" t="t" r="r" b="b"/>
              <a:pathLst>
                <a:path w="10928985" h="542925">
                  <a:moveTo>
                    <a:pt x="10879328" y="0"/>
                  </a:moveTo>
                  <a:lnTo>
                    <a:pt x="49301" y="0"/>
                  </a:lnTo>
                  <a:lnTo>
                    <a:pt x="30110" y="3874"/>
                  </a:lnTo>
                  <a:lnTo>
                    <a:pt x="14439" y="14439"/>
                  </a:lnTo>
                  <a:lnTo>
                    <a:pt x="3874" y="30110"/>
                  </a:lnTo>
                  <a:lnTo>
                    <a:pt x="0" y="49301"/>
                  </a:lnTo>
                  <a:lnTo>
                    <a:pt x="0" y="493242"/>
                  </a:lnTo>
                  <a:lnTo>
                    <a:pt x="3874" y="512433"/>
                  </a:lnTo>
                  <a:lnTo>
                    <a:pt x="14439" y="528104"/>
                  </a:lnTo>
                  <a:lnTo>
                    <a:pt x="30110" y="538669"/>
                  </a:lnTo>
                  <a:lnTo>
                    <a:pt x="49301" y="542544"/>
                  </a:lnTo>
                  <a:lnTo>
                    <a:pt x="10879328" y="542544"/>
                  </a:lnTo>
                  <a:lnTo>
                    <a:pt x="10898493" y="538669"/>
                  </a:lnTo>
                  <a:lnTo>
                    <a:pt x="10914157" y="528104"/>
                  </a:lnTo>
                  <a:lnTo>
                    <a:pt x="10924726" y="512433"/>
                  </a:lnTo>
                  <a:lnTo>
                    <a:pt x="10928604" y="493242"/>
                  </a:lnTo>
                  <a:lnTo>
                    <a:pt x="10928604" y="49301"/>
                  </a:lnTo>
                  <a:lnTo>
                    <a:pt x="10924726" y="30110"/>
                  </a:lnTo>
                  <a:lnTo>
                    <a:pt x="10914157" y="14439"/>
                  </a:lnTo>
                  <a:lnTo>
                    <a:pt x="10898493" y="3874"/>
                  </a:lnTo>
                  <a:lnTo>
                    <a:pt x="10879328" y="0"/>
                  </a:lnTo>
                  <a:close/>
                </a:path>
              </a:pathLst>
            </a:custGeom>
            <a:solidFill>
              <a:srgbClr val="E2EDF8">
                <a:alpha val="5097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6122289" y="5185664"/>
            <a:ext cx="581279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3A3535"/>
                </a:solidFill>
                <a:latin typeface="Arial"/>
                <a:cs typeface="Arial"/>
              </a:rPr>
              <a:t>Договориться</a:t>
            </a:r>
            <a:r>
              <a:rPr dirty="0" sz="1050" spc="-35" b="1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3A3535"/>
                </a:solidFill>
                <a:latin typeface="Arial"/>
                <a:cs typeface="Arial"/>
              </a:rPr>
              <a:t>о</a:t>
            </a:r>
            <a:r>
              <a:rPr dirty="0" sz="1050" spc="-20" b="1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3A3535"/>
                </a:solidFill>
                <a:latin typeface="Arial"/>
                <a:cs typeface="Arial"/>
              </a:rPr>
              <a:t>времени,</a:t>
            </a:r>
            <a:r>
              <a:rPr dirty="0" sz="1050" spc="-30" b="1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когда</a:t>
            </a:r>
            <a:r>
              <a:rPr dirty="0" sz="1050" spc="-3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тревожный</a:t>
            </a:r>
            <a:r>
              <a:rPr dirty="0" sz="1050" spc="-5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вопрос</a:t>
            </a:r>
            <a:r>
              <a:rPr dirty="0" sz="1050" spc="-2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можно</a:t>
            </a:r>
            <a:r>
              <a:rPr dirty="0" sz="1050" spc="-4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обсудить</a:t>
            </a:r>
            <a:r>
              <a:rPr dirty="0" sz="1050" spc="-1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со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3A3535"/>
                </a:solidFill>
                <a:latin typeface="Arial"/>
                <a:cs typeface="Arial"/>
              </a:rPr>
              <a:t>взрослым</a:t>
            </a:r>
            <a:r>
              <a:rPr dirty="0" sz="1050" spc="-25">
                <a:solidFill>
                  <a:srgbClr val="3A3535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3A3535"/>
                </a:solidFill>
                <a:latin typeface="Arial"/>
                <a:cs typeface="Arial"/>
              </a:rPr>
              <a:t>спокойно.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1628" y="5939165"/>
            <a:ext cx="10046335" cy="42799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dirty="0" sz="1200">
                <a:latin typeface="Arial"/>
                <a:cs typeface="Arial"/>
              </a:rPr>
              <a:t>Смысл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техники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не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запрете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на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20">
                <a:latin typeface="Arial"/>
                <a:cs typeface="Arial"/>
              </a:rPr>
              <a:t>тревогу,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а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том,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чтобы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ребенок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научился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замечать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20">
                <a:latin typeface="Arial"/>
                <a:cs typeface="Arial"/>
              </a:rPr>
              <a:t>момент,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когда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тревога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начинает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управлять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поведением,</a:t>
            </a:r>
            <a:r>
              <a:rPr dirty="0" sz="1200" spc="-50">
                <a:latin typeface="Arial"/>
                <a:cs typeface="Arial"/>
              </a:rPr>
              <a:t> и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Arial"/>
                <a:cs typeface="Arial"/>
              </a:rPr>
              <a:t>постепенно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возвращать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себе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управление.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87480" y="6336169"/>
              <a:ext cx="251841" cy="18293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2099" y="251717"/>
              <a:ext cx="831418" cy="69615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7706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/>
              <a:t>Управленческая</a:t>
            </a:r>
            <a:r>
              <a:rPr dirty="0" spc="-85"/>
              <a:t> </a:t>
            </a:r>
            <a:r>
              <a:rPr dirty="0"/>
              <a:t>роль</a:t>
            </a:r>
            <a:r>
              <a:rPr dirty="0" spc="-40"/>
              <a:t> </a:t>
            </a:r>
            <a:r>
              <a:rPr dirty="0" spc="-10"/>
              <a:t>главных</a:t>
            </a:r>
          </a:p>
          <a:p>
            <a:pPr>
              <a:lnSpc>
                <a:spcPct val="100000"/>
              </a:lnSpc>
              <a:spcBef>
                <a:spcPts val="145"/>
              </a:spcBef>
            </a:pPr>
            <a:r>
              <a:rPr dirty="0"/>
              <a:t>внештатных</a:t>
            </a:r>
            <a:r>
              <a:rPr dirty="0" spc="-100"/>
              <a:t> </a:t>
            </a:r>
            <a:r>
              <a:rPr dirty="0"/>
              <a:t>психологов</a:t>
            </a:r>
            <a:r>
              <a:rPr dirty="0" spc="-125"/>
              <a:t> </a:t>
            </a:r>
            <a:r>
              <a:rPr dirty="0"/>
              <a:t>и</a:t>
            </a:r>
            <a:r>
              <a:rPr dirty="0" spc="-95"/>
              <a:t> </a:t>
            </a:r>
            <a:r>
              <a:rPr dirty="0"/>
              <a:t>итоговые</a:t>
            </a:r>
            <a:r>
              <a:rPr dirty="0" spc="-114"/>
              <a:t> </a:t>
            </a:r>
            <a:r>
              <a:rPr dirty="0" spc="-10"/>
              <a:t>ориентиры</a:t>
            </a:r>
          </a:p>
        </p:txBody>
      </p:sp>
      <p:grpSp>
        <p:nvGrpSpPr>
          <p:cNvPr id="16" name="object 16"/>
          <p:cNvGrpSpPr/>
          <p:nvPr/>
        </p:nvGrpSpPr>
        <p:grpSpPr>
          <a:xfrm>
            <a:off x="9569195" y="298704"/>
            <a:ext cx="1283335" cy="655320"/>
            <a:chOff x="9569195" y="298704"/>
            <a:chExt cx="1283335" cy="65532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45851" y="312420"/>
              <a:ext cx="606551" cy="6278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69195" y="298704"/>
              <a:ext cx="670559" cy="65532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531876" y="1711451"/>
            <a:ext cx="5488305" cy="4596765"/>
          </a:xfrm>
          <a:custGeom>
            <a:avLst/>
            <a:gdLst/>
            <a:ahLst/>
            <a:cxnLst/>
            <a:rect l="l" t="t" r="r" b="b"/>
            <a:pathLst>
              <a:path w="5488305" h="4596765">
                <a:moveTo>
                  <a:pt x="5378323" y="0"/>
                </a:moveTo>
                <a:lnTo>
                  <a:pt x="109626" y="0"/>
                </a:lnTo>
                <a:lnTo>
                  <a:pt x="66956" y="8606"/>
                </a:lnTo>
                <a:lnTo>
                  <a:pt x="32110" y="32083"/>
                </a:lnTo>
                <a:lnTo>
                  <a:pt x="8615" y="66919"/>
                </a:lnTo>
                <a:lnTo>
                  <a:pt x="0" y="109600"/>
                </a:lnTo>
                <a:lnTo>
                  <a:pt x="0" y="4486757"/>
                </a:lnTo>
                <a:lnTo>
                  <a:pt x="8615" y="4529427"/>
                </a:lnTo>
                <a:lnTo>
                  <a:pt x="32110" y="4564273"/>
                </a:lnTo>
                <a:lnTo>
                  <a:pt x="66956" y="4587768"/>
                </a:lnTo>
                <a:lnTo>
                  <a:pt x="109626" y="4596384"/>
                </a:lnTo>
                <a:lnTo>
                  <a:pt x="5378323" y="4596384"/>
                </a:lnTo>
                <a:lnTo>
                  <a:pt x="5421004" y="4587768"/>
                </a:lnTo>
                <a:lnTo>
                  <a:pt x="5455840" y="4564273"/>
                </a:lnTo>
                <a:lnTo>
                  <a:pt x="5479317" y="4529427"/>
                </a:lnTo>
                <a:lnTo>
                  <a:pt x="5487924" y="4486757"/>
                </a:lnTo>
                <a:lnTo>
                  <a:pt x="5487924" y="109600"/>
                </a:lnTo>
                <a:lnTo>
                  <a:pt x="5479317" y="66919"/>
                </a:lnTo>
                <a:lnTo>
                  <a:pt x="5455840" y="32083"/>
                </a:lnTo>
                <a:lnTo>
                  <a:pt x="5421004" y="8606"/>
                </a:lnTo>
                <a:lnTo>
                  <a:pt x="5378323" y="0"/>
                </a:lnTo>
                <a:close/>
              </a:path>
            </a:pathLst>
          </a:custGeom>
          <a:solidFill>
            <a:srgbClr val="E2EDF8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70966" y="1827402"/>
            <a:ext cx="49447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Arial Black"/>
                <a:cs typeface="Arial Black"/>
              </a:rPr>
              <a:t>Функции</a:t>
            </a:r>
            <a:r>
              <a:rPr dirty="0" sz="1600" spc="-60">
                <a:latin typeface="Arial Black"/>
                <a:cs typeface="Arial Black"/>
              </a:rPr>
              <a:t> </a:t>
            </a:r>
            <a:r>
              <a:rPr dirty="0" sz="1600">
                <a:latin typeface="Arial Black"/>
                <a:cs typeface="Arial Black"/>
              </a:rPr>
              <a:t>главных</a:t>
            </a:r>
            <a:r>
              <a:rPr dirty="0" sz="1600" spc="-45">
                <a:latin typeface="Arial Black"/>
                <a:cs typeface="Arial Black"/>
              </a:rPr>
              <a:t> </a:t>
            </a:r>
            <a:r>
              <a:rPr dirty="0" sz="1600">
                <a:latin typeface="Arial Black"/>
                <a:cs typeface="Arial Black"/>
              </a:rPr>
              <a:t>внештатных</a:t>
            </a:r>
            <a:r>
              <a:rPr dirty="0" sz="1600" spc="-65">
                <a:latin typeface="Arial Black"/>
                <a:cs typeface="Arial Black"/>
              </a:rPr>
              <a:t> </a:t>
            </a:r>
            <a:r>
              <a:rPr dirty="0" sz="1600" spc="-10">
                <a:latin typeface="Arial Black"/>
                <a:cs typeface="Arial Black"/>
              </a:rPr>
              <a:t>психологов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0966" y="2692120"/>
            <a:ext cx="88265" cy="531495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1400" spc="-50"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400" spc="-50"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0966" y="3449802"/>
            <a:ext cx="88265" cy="77978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400" spc="-50"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400" spc="-50"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400" spc="-50"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0966" y="2190724"/>
            <a:ext cx="4961255" cy="2038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265" marR="1033144" indent="-457200">
              <a:lnSpc>
                <a:spcPct val="117900"/>
              </a:lnSpc>
              <a:spcBef>
                <a:spcPts val="95"/>
              </a:spcBef>
              <a:buChar char="•"/>
              <a:tabLst>
                <a:tab pos="469265" algn="l"/>
              </a:tabLst>
            </a:pPr>
            <a:r>
              <a:rPr dirty="0" sz="1400" spc="-10">
                <a:latin typeface="Arial"/>
                <a:cs typeface="Arial"/>
              </a:rPr>
              <a:t>Методические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ориентиры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для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психологов </a:t>
            </a:r>
            <a:r>
              <a:rPr dirty="0" sz="1400" spc="-20">
                <a:latin typeface="Arial"/>
                <a:cs typeface="Arial"/>
              </a:rPr>
              <a:t>образовательных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организаций</a:t>
            </a:r>
            <a:endParaRPr sz="1400">
              <a:latin typeface="Arial"/>
              <a:cs typeface="Arial"/>
            </a:endParaRPr>
          </a:p>
          <a:p>
            <a:pPr marL="469265" marR="5080">
              <a:lnSpc>
                <a:spcPts val="1989"/>
              </a:lnSpc>
              <a:spcBef>
                <a:spcPts val="110"/>
              </a:spcBef>
            </a:pPr>
            <a:r>
              <a:rPr dirty="0" sz="1400">
                <a:latin typeface="Arial"/>
                <a:cs typeface="Arial"/>
              </a:rPr>
              <a:t>Алгоритм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первичной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оценки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состояния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обучающегося </a:t>
            </a:r>
            <a:r>
              <a:rPr dirty="0" sz="1400">
                <a:latin typeface="Arial"/>
                <a:cs typeface="Arial"/>
              </a:rPr>
              <a:t>Критерии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маршрутизации,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памятки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для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педагогов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50">
                <a:latin typeface="Arial"/>
                <a:cs typeface="Arial"/>
              </a:rPr>
              <a:t>и</a:t>
            </a:r>
            <a:endParaRPr sz="14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185"/>
              </a:spcBef>
            </a:pPr>
            <a:r>
              <a:rPr dirty="0" sz="1400" spc="-10">
                <a:latin typeface="Arial"/>
                <a:cs typeface="Arial"/>
              </a:rPr>
              <a:t>родителей</a:t>
            </a:r>
            <a:endParaRPr sz="1400">
              <a:latin typeface="Arial"/>
              <a:cs typeface="Arial"/>
            </a:endParaRPr>
          </a:p>
          <a:p>
            <a:pPr marL="469265" marR="120014">
              <a:lnSpc>
                <a:spcPct val="117900"/>
              </a:lnSpc>
            </a:pPr>
            <a:r>
              <a:rPr dirty="0" sz="1400">
                <a:latin typeface="Arial"/>
                <a:cs typeface="Arial"/>
              </a:rPr>
              <a:t>Порядок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взаимодействия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с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администрацией </a:t>
            </a:r>
            <a:r>
              <a:rPr dirty="0" sz="1400">
                <a:latin typeface="Arial"/>
                <a:cs typeface="Arial"/>
              </a:rPr>
              <a:t>Механизм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супервизионной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поддержки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специалистов </a:t>
            </a:r>
            <a:r>
              <a:rPr dirty="0" sz="1400">
                <a:latin typeface="Arial"/>
                <a:cs typeface="Arial"/>
              </a:rPr>
              <a:t>Анализ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типичных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обращений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288023" y="2247900"/>
            <a:ext cx="18415" cy="934719"/>
          </a:xfrm>
          <a:custGeom>
            <a:avLst/>
            <a:gdLst/>
            <a:ahLst/>
            <a:cxnLst/>
            <a:rect l="l" t="t" r="r" b="b"/>
            <a:pathLst>
              <a:path w="18414" h="934719">
                <a:moveTo>
                  <a:pt x="18287" y="0"/>
                </a:moveTo>
                <a:lnTo>
                  <a:pt x="0" y="0"/>
                </a:lnTo>
                <a:lnTo>
                  <a:pt x="0" y="934212"/>
                </a:lnTo>
                <a:lnTo>
                  <a:pt x="18287" y="934212"/>
                </a:lnTo>
                <a:lnTo>
                  <a:pt x="18287" y="0"/>
                </a:lnTo>
                <a:close/>
              </a:path>
            </a:pathLst>
          </a:custGeom>
          <a:solidFill>
            <a:srgbClr val="1A30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276213" y="1827402"/>
            <a:ext cx="5280660" cy="260477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50">
                <a:solidFill>
                  <a:srgbClr val="1A306B"/>
                </a:solidFill>
                <a:latin typeface="Arial Black"/>
                <a:cs typeface="Arial Black"/>
              </a:rPr>
              <a:t>Итоговый</a:t>
            </a:r>
            <a:r>
              <a:rPr dirty="0" sz="1450" spc="7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50">
                <a:solidFill>
                  <a:srgbClr val="1A306B"/>
                </a:solidFill>
                <a:latin typeface="Arial Black"/>
                <a:cs typeface="Arial Black"/>
              </a:rPr>
              <a:t>профессиональный</a:t>
            </a:r>
            <a:r>
              <a:rPr dirty="0" sz="1450" spc="11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1450" spc="-10">
                <a:solidFill>
                  <a:srgbClr val="1A306B"/>
                </a:solidFill>
                <a:latin typeface="Arial Black"/>
                <a:cs typeface="Arial Black"/>
              </a:rPr>
              <a:t>принцип</a:t>
            </a:r>
            <a:endParaRPr sz="1450">
              <a:latin typeface="Arial Black"/>
              <a:cs typeface="Arial Black"/>
            </a:endParaRPr>
          </a:p>
          <a:p>
            <a:pPr marL="240665" marR="5080">
              <a:lnSpc>
                <a:spcPct val="132000"/>
              </a:lnSpc>
              <a:spcBef>
                <a:spcPts val="1245"/>
              </a:spcBef>
            </a:pPr>
            <a:r>
              <a:rPr dirty="0" sz="1100">
                <a:latin typeface="Arial"/>
                <a:cs typeface="Arial"/>
              </a:rPr>
              <a:t>Психологическая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помощь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условиях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специфического</a:t>
            </a:r>
            <a:r>
              <a:rPr dirty="0" sz="1100" spc="12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стресса,</a:t>
            </a:r>
            <a:r>
              <a:rPr dirty="0" sz="1100" spc="10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вызванного </a:t>
            </a:r>
            <a:r>
              <a:rPr dirty="0" sz="1100">
                <a:latin typeface="Arial"/>
                <a:cs typeface="Arial"/>
              </a:rPr>
              <a:t>действиями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БПЛА,</a:t>
            </a:r>
            <a:r>
              <a:rPr dirty="0" sz="1100" spc="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должна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быть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разовой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беседой,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а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частью</a:t>
            </a:r>
            <a:endParaRPr sz="1100">
              <a:latin typeface="Arial"/>
              <a:cs typeface="Arial"/>
            </a:endParaRPr>
          </a:p>
          <a:p>
            <a:pPr marL="240665" marR="1035050">
              <a:lnSpc>
                <a:spcPct val="131800"/>
              </a:lnSpc>
            </a:pPr>
            <a:r>
              <a:rPr dirty="0" sz="1100">
                <a:latin typeface="Arial"/>
                <a:cs typeface="Arial"/>
              </a:rPr>
              <a:t>согласованной</a:t>
            </a:r>
            <a:r>
              <a:rPr dirty="0" sz="1100" spc="1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системы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раннего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выявления,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стабилизации, </a:t>
            </a:r>
            <a:r>
              <a:rPr dirty="0" sz="1100">
                <a:latin typeface="Arial"/>
                <a:cs typeface="Arial"/>
              </a:rPr>
              <a:t>сопровождения</a:t>
            </a:r>
            <a:r>
              <a:rPr dirty="0" sz="1100" spc="7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маршрутизации.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75"/>
              </a:spcBef>
            </a:pPr>
            <a:endParaRPr sz="1100">
              <a:latin typeface="Arial"/>
              <a:cs typeface="Arial"/>
            </a:endParaRPr>
          </a:p>
          <a:p>
            <a:pPr marL="12700" marR="27940">
              <a:lnSpc>
                <a:spcPct val="131800"/>
              </a:lnSpc>
              <a:spcBef>
                <a:spcPts val="5"/>
              </a:spcBef>
            </a:pPr>
            <a:r>
              <a:rPr dirty="0" sz="1100" b="1">
                <a:latin typeface="Arial"/>
                <a:cs typeface="Arial"/>
              </a:rPr>
              <a:t>Главная</a:t>
            </a:r>
            <a:r>
              <a:rPr dirty="0" sz="1100" spc="10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задача</a:t>
            </a:r>
            <a:r>
              <a:rPr dirty="0" sz="1100" spc="7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психологической</a:t>
            </a:r>
            <a:r>
              <a:rPr dirty="0" sz="1100" spc="13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службы</a:t>
            </a:r>
            <a:r>
              <a:rPr dirty="0" sz="1100">
                <a:latin typeface="Arial"/>
                <a:cs typeface="Arial"/>
              </a:rPr>
              <a:t>: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обещать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ребенку</a:t>
            </a:r>
            <a:r>
              <a:rPr dirty="0" sz="1100" spc="5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абсолютную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безопасность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не</a:t>
            </a:r>
            <a:r>
              <a:rPr dirty="0" sz="1100" spc="5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требовать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от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него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немедленного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спокойствия, </a:t>
            </a:r>
            <a:r>
              <a:rPr dirty="0" sz="1100">
                <a:latin typeface="Arial"/>
                <a:cs typeface="Arial"/>
              </a:rPr>
              <a:t>а</a:t>
            </a:r>
            <a:r>
              <a:rPr dirty="0" sz="1100" spc="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помочь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восстановить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ощущение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опоры,</a:t>
            </a:r>
            <a:r>
              <a:rPr dirty="0" sz="1100" spc="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способность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к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саморегуляции,</a:t>
            </a:r>
            <a:endParaRPr sz="1100">
              <a:latin typeface="Arial"/>
              <a:cs typeface="Arial"/>
            </a:endParaRPr>
          </a:p>
          <a:p>
            <a:pPr marL="12700" marR="255904">
              <a:lnSpc>
                <a:spcPct val="131800"/>
              </a:lnSpc>
            </a:pPr>
            <a:r>
              <a:rPr dirty="0" sz="1100">
                <a:latin typeface="Arial"/>
                <a:cs typeface="Arial"/>
              </a:rPr>
              <a:t>связь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с</a:t>
            </a:r>
            <a:r>
              <a:rPr dirty="0" sz="1100" spc="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надежными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взрослыми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возможность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постепенно</a:t>
            </a:r>
            <a:r>
              <a:rPr dirty="0" sz="1100" spc="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возвращаться</a:t>
            </a:r>
            <a:r>
              <a:rPr dirty="0" sz="1100" spc="114">
                <a:latin typeface="Arial"/>
                <a:cs typeface="Arial"/>
              </a:rPr>
              <a:t> </a:t>
            </a:r>
            <a:r>
              <a:rPr dirty="0" sz="1100" spc="-50">
                <a:latin typeface="Arial"/>
                <a:cs typeface="Arial"/>
              </a:rPr>
              <a:t>к </a:t>
            </a:r>
            <a:r>
              <a:rPr dirty="0" sz="1100">
                <a:latin typeface="Arial"/>
                <a:cs typeface="Arial"/>
              </a:rPr>
              <a:t>обучению,</a:t>
            </a:r>
            <a:r>
              <a:rPr dirty="0" sz="1100" spc="9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общению</a:t>
            </a:r>
            <a:r>
              <a:rPr dirty="0" sz="1100" spc="10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и</a:t>
            </a:r>
            <a:r>
              <a:rPr dirty="0" sz="1100" spc="8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повседневной</a:t>
            </a:r>
            <a:r>
              <a:rPr dirty="0" sz="1100" spc="95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жизни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84276" y="4501896"/>
            <a:ext cx="5183505" cy="1315720"/>
          </a:xfrm>
          <a:custGeom>
            <a:avLst/>
            <a:gdLst/>
            <a:ahLst/>
            <a:cxnLst/>
            <a:rect l="l" t="t" r="r" b="b"/>
            <a:pathLst>
              <a:path w="5183505" h="1315720">
                <a:moveTo>
                  <a:pt x="5119243" y="0"/>
                </a:moveTo>
                <a:lnTo>
                  <a:pt x="63931" y="0"/>
                </a:lnTo>
                <a:lnTo>
                  <a:pt x="39047" y="5016"/>
                </a:lnTo>
                <a:lnTo>
                  <a:pt x="18726" y="18700"/>
                </a:lnTo>
                <a:lnTo>
                  <a:pt x="5024" y="39004"/>
                </a:lnTo>
                <a:lnTo>
                  <a:pt x="0" y="63880"/>
                </a:lnTo>
                <a:lnTo>
                  <a:pt x="0" y="1251280"/>
                </a:lnTo>
                <a:lnTo>
                  <a:pt x="5024" y="1276164"/>
                </a:lnTo>
                <a:lnTo>
                  <a:pt x="18726" y="1296485"/>
                </a:lnTo>
                <a:lnTo>
                  <a:pt x="39047" y="1310187"/>
                </a:lnTo>
                <a:lnTo>
                  <a:pt x="63931" y="1315211"/>
                </a:lnTo>
                <a:lnTo>
                  <a:pt x="5119243" y="1315211"/>
                </a:lnTo>
                <a:lnTo>
                  <a:pt x="5144119" y="1310187"/>
                </a:lnTo>
                <a:lnTo>
                  <a:pt x="5164423" y="1296485"/>
                </a:lnTo>
                <a:lnTo>
                  <a:pt x="5178107" y="1276164"/>
                </a:lnTo>
                <a:lnTo>
                  <a:pt x="5183124" y="1251280"/>
                </a:lnTo>
                <a:lnTo>
                  <a:pt x="5183124" y="63880"/>
                </a:lnTo>
                <a:lnTo>
                  <a:pt x="5178107" y="39004"/>
                </a:lnTo>
                <a:lnTo>
                  <a:pt x="5164423" y="18700"/>
                </a:lnTo>
                <a:lnTo>
                  <a:pt x="5144119" y="5016"/>
                </a:lnTo>
                <a:lnTo>
                  <a:pt x="5119243" y="0"/>
                </a:lnTo>
                <a:close/>
              </a:path>
            </a:pathLst>
          </a:custGeom>
          <a:solidFill>
            <a:srgbClr val="1A30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809345" y="4780610"/>
            <a:ext cx="4784090" cy="90931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1800"/>
              </a:lnSpc>
              <a:spcBef>
                <a:spcPts val="9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Особое</a:t>
            </a:r>
            <a:r>
              <a:rPr dirty="0" sz="11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значение</a:t>
            </a:r>
            <a:r>
              <a:rPr dirty="0" sz="1100" spc="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имеет</a:t>
            </a:r>
            <a:r>
              <a:rPr dirty="0" sz="11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профилактика</a:t>
            </a:r>
            <a:r>
              <a:rPr dirty="0" sz="1100" spc="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профессионального</a:t>
            </a:r>
            <a:r>
              <a:rPr dirty="0" sz="110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истощения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самих</a:t>
            </a:r>
            <a:r>
              <a:rPr dirty="0" sz="11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педагогов,</a:t>
            </a:r>
            <a:r>
              <a:rPr dirty="0" sz="1100" spc="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педагогов-психологов.</a:t>
            </a:r>
            <a:r>
              <a:rPr dirty="0" sz="1100" spc="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Специалисты</a:t>
            </a:r>
            <a:r>
              <a:rPr dirty="0" sz="110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нуждаются</a:t>
            </a:r>
            <a:r>
              <a:rPr dirty="0" sz="1100" spc="1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супервизии,</a:t>
            </a:r>
            <a:r>
              <a:rPr dirty="0" sz="11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методической</a:t>
            </a:r>
            <a:r>
              <a:rPr dirty="0" sz="11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поддержке</a:t>
            </a:r>
            <a:r>
              <a:rPr dirty="0" sz="11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dirty="0" sz="11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понятных</a:t>
            </a:r>
            <a:r>
              <a:rPr dirty="0" sz="11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границах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ответственности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6190488" y="4818888"/>
          <a:ext cx="5276215" cy="14439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9055"/>
                <a:gridCol w="2600324"/>
              </a:tblGrid>
              <a:tr h="721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R="104775">
                        <a:lnSpc>
                          <a:spcPct val="100000"/>
                        </a:lnSpc>
                      </a:pPr>
                      <a:r>
                        <a:rPr dirty="0" sz="1450">
                          <a:solidFill>
                            <a:srgbClr val="1A306B"/>
                          </a:solidFill>
                          <a:latin typeface="Arial Black"/>
                          <a:cs typeface="Arial Black"/>
                        </a:rPr>
                        <a:t>Раннее</a:t>
                      </a:r>
                      <a:r>
                        <a:rPr dirty="0" sz="1450" spc="70">
                          <a:solidFill>
                            <a:srgbClr val="1A306B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450" spc="-10">
                          <a:solidFill>
                            <a:srgbClr val="1A306B"/>
                          </a:solidFill>
                          <a:latin typeface="Arial Black"/>
                          <a:cs typeface="Arial Black"/>
                        </a:rPr>
                        <a:t>выявление</a:t>
                      </a:r>
                      <a:endParaRPr sz="1450">
                        <a:latin typeface="Arial Black"/>
                        <a:cs typeface="Arial Black"/>
                      </a:endParaRPr>
                    </a:p>
                  </a:txBody>
                  <a:tcPr marL="0" marR="0" marB="0" marT="18415">
                    <a:lnR w="5715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38DCD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27940">
                        <a:lnSpc>
                          <a:spcPct val="100000"/>
                        </a:lnSpc>
                      </a:pPr>
                      <a:r>
                        <a:rPr dirty="0" sz="1450" spc="-10">
                          <a:solidFill>
                            <a:srgbClr val="1A306B"/>
                          </a:solidFill>
                          <a:latin typeface="Arial Black"/>
                          <a:cs typeface="Arial Black"/>
                        </a:rPr>
                        <a:t>Стабилизация</a:t>
                      </a:r>
                      <a:endParaRPr sz="1450">
                        <a:latin typeface="Arial Black"/>
                        <a:cs typeface="Arial Black"/>
                      </a:endParaRPr>
                    </a:p>
                  </a:txBody>
                  <a:tcPr marL="0" marR="0" marB="0" marT="18415">
                    <a:lnL w="57150">
                      <a:solidFill>
                        <a:srgbClr val="FFFFFF"/>
                      </a:solidFill>
                      <a:prstDash val="solid"/>
                    </a:lnL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38DCD">
                        <a:alpha val="52156"/>
                      </a:srgbClr>
                    </a:solidFill>
                  </a:tcPr>
                </a:tc>
              </a:tr>
              <a:tr h="721995">
                <a:tc>
                  <a:txBody>
                    <a:bodyPr/>
                    <a:lstStyle/>
                    <a:p>
                      <a:pPr algn="ctr" marR="173990">
                        <a:lnSpc>
                          <a:spcPct val="100000"/>
                        </a:lnSpc>
                        <a:spcBef>
                          <a:spcPts val="1595"/>
                        </a:spcBef>
                      </a:pPr>
                      <a:r>
                        <a:rPr dirty="0" sz="1450" spc="-10">
                          <a:solidFill>
                            <a:srgbClr val="1A306B"/>
                          </a:solidFill>
                          <a:latin typeface="Arial Black"/>
                          <a:cs typeface="Arial Black"/>
                        </a:rPr>
                        <a:t>Сопровождение</a:t>
                      </a:r>
                      <a:endParaRPr sz="1450">
                        <a:latin typeface="Arial Black"/>
                        <a:cs typeface="Arial Black"/>
                      </a:endParaRPr>
                    </a:p>
                  </a:txBody>
                  <a:tcPr marL="0" marR="0" marB="0" marT="202565">
                    <a:lnR w="571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338DCD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6034">
                        <a:lnSpc>
                          <a:spcPct val="100000"/>
                        </a:lnSpc>
                        <a:spcBef>
                          <a:spcPts val="1595"/>
                        </a:spcBef>
                      </a:pPr>
                      <a:r>
                        <a:rPr dirty="0" sz="1450" spc="-10">
                          <a:solidFill>
                            <a:srgbClr val="1A306B"/>
                          </a:solidFill>
                          <a:latin typeface="Arial Black"/>
                          <a:cs typeface="Arial Black"/>
                        </a:rPr>
                        <a:t>Маршрутизация</a:t>
                      </a:r>
                      <a:endParaRPr sz="1450">
                        <a:latin typeface="Arial Black"/>
                        <a:cs typeface="Arial Black"/>
                      </a:endParaRPr>
                    </a:p>
                  </a:txBody>
                  <a:tcPr marL="0" marR="0" marB="0" marT="202565">
                    <a:lnL w="5715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338DCD">
                        <a:alpha val="52156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62"/>
            <a:ext cx="12189460" cy="6859905"/>
            <a:chOff x="0" y="-62"/>
            <a:chExt cx="12189460" cy="68599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87367" y="0"/>
              <a:ext cx="8101584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-62"/>
              <a:ext cx="12188952" cy="685977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85067" y="6336664"/>
              <a:ext cx="247651" cy="1873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99048" y="247651"/>
              <a:ext cx="832922" cy="69741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206380" y="312940"/>
              <a:ext cx="534035" cy="603250"/>
            </a:xfrm>
            <a:custGeom>
              <a:avLst/>
              <a:gdLst/>
              <a:ahLst/>
              <a:cxnLst/>
              <a:rect l="l" t="t" r="r" b="b"/>
              <a:pathLst>
                <a:path w="534034" h="603250">
                  <a:moveTo>
                    <a:pt x="236385" y="0"/>
                  </a:moveTo>
                  <a:lnTo>
                    <a:pt x="0" y="0"/>
                  </a:lnTo>
                  <a:lnTo>
                    <a:pt x="0" y="464819"/>
                  </a:lnTo>
                  <a:lnTo>
                    <a:pt x="4994" y="494029"/>
                  </a:lnTo>
                  <a:lnTo>
                    <a:pt x="19196" y="516889"/>
                  </a:lnTo>
                  <a:lnTo>
                    <a:pt x="41436" y="530860"/>
                  </a:lnTo>
                  <a:lnTo>
                    <a:pt x="70542" y="535940"/>
                  </a:lnTo>
                  <a:lnTo>
                    <a:pt x="199343" y="535940"/>
                  </a:lnTo>
                  <a:lnTo>
                    <a:pt x="266978" y="603250"/>
                  </a:lnTo>
                  <a:lnTo>
                    <a:pt x="286117" y="584200"/>
                  </a:lnTo>
                  <a:lnTo>
                    <a:pt x="272183" y="584200"/>
                  </a:lnTo>
                  <a:lnTo>
                    <a:pt x="272182" y="405130"/>
                  </a:lnTo>
                  <a:lnTo>
                    <a:pt x="533953" y="405130"/>
                  </a:lnTo>
                  <a:lnTo>
                    <a:pt x="533953" y="394970"/>
                  </a:lnTo>
                  <a:lnTo>
                    <a:pt x="272182" y="394970"/>
                  </a:lnTo>
                  <a:lnTo>
                    <a:pt x="272182" y="387350"/>
                  </a:lnTo>
                  <a:lnTo>
                    <a:pt x="283564" y="375920"/>
                  </a:lnTo>
                  <a:lnTo>
                    <a:pt x="271975" y="375920"/>
                  </a:lnTo>
                  <a:lnTo>
                    <a:pt x="271975" y="359410"/>
                  </a:lnTo>
                  <a:lnTo>
                    <a:pt x="272182" y="359410"/>
                  </a:lnTo>
                  <a:lnTo>
                    <a:pt x="283584" y="347980"/>
                  </a:lnTo>
                  <a:lnTo>
                    <a:pt x="272182" y="347980"/>
                  </a:lnTo>
                  <a:lnTo>
                    <a:pt x="272182" y="331470"/>
                  </a:lnTo>
                  <a:lnTo>
                    <a:pt x="283541" y="320040"/>
                  </a:lnTo>
                  <a:lnTo>
                    <a:pt x="272390" y="320040"/>
                  </a:lnTo>
                  <a:lnTo>
                    <a:pt x="272283" y="303530"/>
                  </a:lnTo>
                  <a:lnTo>
                    <a:pt x="279516" y="295910"/>
                  </a:lnTo>
                  <a:lnTo>
                    <a:pt x="284405" y="290830"/>
                  </a:lnTo>
                  <a:lnTo>
                    <a:pt x="272182" y="290830"/>
                  </a:lnTo>
                  <a:lnTo>
                    <a:pt x="272182" y="273050"/>
                  </a:lnTo>
                  <a:lnTo>
                    <a:pt x="533953" y="273050"/>
                  </a:lnTo>
                  <a:lnTo>
                    <a:pt x="533953" y="262890"/>
                  </a:lnTo>
                  <a:lnTo>
                    <a:pt x="272182" y="262890"/>
                  </a:lnTo>
                  <a:lnTo>
                    <a:pt x="272182" y="226060"/>
                  </a:lnTo>
                  <a:lnTo>
                    <a:pt x="149825" y="226060"/>
                  </a:lnTo>
                  <a:lnTo>
                    <a:pt x="117363" y="193040"/>
                  </a:lnTo>
                  <a:lnTo>
                    <a:pt x="117363" y="160020"/>
                  </a:lnTo>
                  <a:lnTo>
                    <a:pt x="99257" y="160020"/>
                  </a:lnTo>
                  <a:lnTo>
                    <a:pt x="66796" y="127000"/>
                  </a:lnTo>
                  <a:lnTo>
                    <a:pt x="66796" y="54610"/>
                  </a:lnTo>
                  <a:lnTo>
                    <a:pt x="117363" y="54610"/>
                  </a:lnTo>
                  <a:lnTo>
                    <a:pt x="117363" y="48260"/>
                  </a:lnTo>
                  <a:lnTo>
                    <a:pt x="272182" y="48260"/>
                  </a:lnTo>
                  <a:lnTo>
                    <a:pt x="272182" y="40640"/>
                  </a:lnTo>
                  <a:lnTo>
                    <a:pt x="281173" y="31750"/>
                  </a:lnTo>
                  <a:lnTo>
                    <a:pt x="266978" y="31750"/>
                  </a:lnTo>
                  <a:lnTo>
                    <a:pt x="236385" y="0"/>
                  </a:lnTo>
                  <a:close/>
                </a:path>
                <a:path w="534034" h="603250">
                  <a:moveTo>
                    <a:pt x="533953" y="450850"/>
                  </a:moveTo>
                  <a:lnTo>
                    <a:pt x="523544" y="450850"/>
                  </a:lnTo>
                  <a:lnTo>
                    <a:pt x="523544" y="466090"/>
                  </a:lnTo>
                  <a:lnTo>
                    <a:pt x="464033" y="525780"/>
                  </a:lnTo>
                  <a:lnTo>
                    <a:pt x="330240" y="525780"/>
                  </a:lnTo>
                  <a:lnTo>
                    <a:pt x="272183" y="584200"/>
                  </a:lnTo>
                  <a:lnTo>
                    <a:pt x="286117" y="584200"/>
                  </a:lnTo>
                  <a:lnTo>
                    <a:pt x="334602" y="535940"/>
                  </a:lnTo>
                  <a:lnTo>
                    <a:pt x="463410" y="535940"/>
                  </a:lnTo>
                  <a:lnTo>
                    <a:pt x="492518" y="530860"/>
                  </a:lnTo>
                  <a:lnTo>
                    <a:pt x="502627" y="524510"/>
                  </a:lnTo>
                  <a:lnTo>
                    <a:pt x="477350" y="524510"/>
                  </a:lnTo>
                  <a:lnTo>
                    <a:pt x="522298" y="480060"/>
                  </a:lnTo>
                  <a:lnTo>
                    <a:pt x="531347" y="480060"/>
                  </a:lnTo>
                  <a:lnTo>
                    <a:pt x="533953" y="464820"/>
                  </a:lnTo>
                  <a:lnTo>
                    <a:pt x="533953" y="450850"/>
                  </a:lnTo>
                  <a:close/>
                </a:path>
                <a:path w="534034" h="603250">
                  <a:moveTo>
                    <a:pt x="403068" y="405130"/>
                  </a:moveTo>
                  <a:lnTo>
                    <a:pt x="392659" y="405130"/>
                  </a:lnTo>
                  <a:lnTo>
                    <a:pt x="392659" y="525780"/>
                  </a:lnTo>
                  <a:lnTo>
                    <a:pt x="403068" y="525780"/>
                  </a:lnTo>
                  <a:lnTo>
                    <a:pt x="403068" y="515620"/>
                  </a:lnTo>
                  <a:lnTo>
                    <a:pt x="415720" y="502920"/>
                  </a:lnTo>
                  <a:lnTo>
                    <a:pt x="402860" y="502920"/>
                  </a:lnTo>
                  <a:lnTo>
                    <a:pt x="402860" y="487680"/>
                  </a:lnTo>
                  <a:lnTo>
                    <a:pt x="403068" y="487680"/>
                  </a:lnTo>
                  <a:lnTo>
                    <a:pt x="415746" y="474980"/>
                  </a:lnTo>
                  <a:lnTo>
                    <a:pt x="403068" y="474980"/>
                  </a:lnTo>
                  <a:lnTo>
                    <a:pt x="403068" y="459740"/>
                  </a:lnTo>
                  <a:lnTo>
                    <a:pt x="415697" y="447040"/>
                  </a:lnTo>
                  <a:lnTo>
                    <a:pt x="403068" y="447040"/>
                  </a:lnTo>
                  <a:lnTo>
                    <a:pt x="403068" y="430530"/>
                  </a:lnTo>
                  <a:lnTo>
                    <a:pt x="414586" y="419100"/>
                  </a:lnTo>
                  <a:lnTo>
                    <a:pt x="403068" y="419100"/>
                  </a:lnTo>
                  <a:lnTo>
                    <a:pt x="403068" y="405130"/>
                  </a:lnTo>
                  <a:close/>
                </a:path>
                <a:path w="534034" h="603250">
                  <a:moveTo>
                    <a:pt x="533953" y="405130"/>
                  </a:moveTo>
                  <a:lnTo>
                    <a:pt x="523544" y="405130"/>
                  </a:lnTo>
                  <a:lnTo>
                    <a:pt x="523544" y="410210"/>
                  </a:lnTo>
                  <a:lnTo>
                    <a:pt x="408895" y="525780"/>
                  </a:lnTo>
                  <a:lnTo>
                    <a:pt x="420966" y="525780"/>
                  </a:lnTo>
                  <a:lnTo>
                    <a:pt x="523763" y="422910"/>
                  </a:lnTo>
                  <a:lnTo>
                    <a:pt x="533953" y="422910"/>
                  </a:lnTo>
                  <a:lnTo>
                    <a:pt x="533953" y="405130"/>
                  </a:lnTo>
                  <a:close/>
                </a:path>
                <a:path w="534034" h="603250">
                  <a:moveTo>
                    <a:pt x="533953" y="422910"/>
                  </a:moveTo>
                  <a:lnTo>
                    <a:pt x="523763" y="422910"/>
                  </a:lnTo>
                  <a:lnTo>
                    <a:pt x="523763" y="438150"/>
                  </a:lnTo>
                  <a:lnTo>
                    <a:pt x="523544" y="438150"/>
                  </a:lnTo>
                  <a:lnTo>
                    <a:pt x="436568" y="525780"/>
                  </a:lnTo>
                  <a:lnTo>
                    <a:pt x="448431" y="525780"/>
                  </a:lnTo>
                  <a:lnTo>
                    <a:pt x="523544" y="450850"/>
                  </a:lnTo>
                  <a:lnTo>
                    <a:pt x="533953" y="450850"/>
                  </a:lnTo>
                  <a:lnTo>
                    <a:pt x="533953" y="422910"/>
                  </a:lnTo>
                  <a:close/>
                </a:path>
                <a:path w="534034" h="603250">
                  <a:moveTo>
                    <a:pt x="531347" y="480060"/>
                  </a:moveTo>
                  <a:lnTo>
                    <a:pt x="522298" y="480060"/>
                  </a:lnTo>
                  <a:lnTo>
                    <a:pt x="516858" y="496570"/>
                  </a:lnTo>
                  <a:lnTo>
                    <a:pt x="507319" y="509270"/>
                  </a:lnTo>
                  <a:lnTo>
                    <a:pt x="494032" y="519430"/>
                  </a:lnTo>
                  <a:lnTo>
                    <a:pt x="477350" y="524510"/>
                  </a:lnTo>
                  <a:lnTo>
                    <a:pt x="502627" y="524510"/>
                  </a:lnTo>
                  <a:lnTo>
                    <a:pt x="514758" y="516890"/>
                  </a:lnTo>
                  <a:lnTo>
                    <a:pt x="528959" y="494030"/>
                  </a:lnTo>
                  <a:lnTo>
                    <a:pt x="531347" y="480060"/>
                  </a:lnTo>
                  <a:close/>
                </a:path>
                <a:path w="534034" h="603250">
                  <a:moveTo>
                    <a:pt x="513146" y="405130"/>
                  </a:moveTo>
                  <a:lnTo>
                    <a:pt x="501076" y="405130"/>
                  </a:lnTo>
                  <a:lnTo>
                    <a:pt x="402860" y="502920"/>
                  </a:lnTo>
                  <a:lnTo>
                    <a:pt x="415720" y="502920"/>
                  </a:lnTo>
                  <a:lnTo>
                    <a:pt x="513146" y="405130"/>
                  </a:lnTo>
                  <a:close/>
                </a:path>
                <a:path w="534034" h="603250">
                  <a:moveTo>
                    <a:pt x="485474" y="405130"/>
                  </a:moveTo>
                  <a:lnTo>
                    <a:pt x="473611" y="405130"/>
                  </a:lnTo>
                  <a:lnTo>
                    <a:pt x="403068" y="474980"/>
                  </a:lnTo>
                  <a:lnTo>
                    <a:pt x="415746" y="474980"/>
                  </a:lnTo>
                  <a:lnTo>
                    <a:pt x="485474" y="405130"/>
                  </a:lnTo>
                  <a:close/>
                </a:path>
                <a:path w="534034" h="603250">
                  <a:moveTo>
                    <a:pt x="457374" y="405130"/>
                  </a:moveTo>
                  <a:lnTo>
                    <a:pt x="445511" y="405130"/>
                  </a:lnTo>
                  <a:lnTo>
                    <a:pt x="403068" y="447040"/>
                  </a:lnTo>
                  <a:lnTo>
                    <a:pt x="415697" y="447040"/>
                  </a:lnTo>
                  <a:lnTo>
                    <a:pt x="457374" y="405130"/>
                  </a:lnTo>
                  <a:close/>
                </a:path>
                <a:path w="534034" h="603250">
                  <a:moveTo>
                    <a:pt x="428663" y="405130"/>
                  </a:moveTo>
                  <a:lnTo>
                    <a:pt x="416592" y="405130"/>
                  </a:lnTo>
                  <a:lnTo>
                    <a:pt x="403068" y="419100"/>
                  </a:lnTo>
                  <a:lnTo>
                    <a:pt x="414586" y="419100"/>
                  </a:lnTo>
                  <a:lnTo>
                    <a:pt x="428663" y="405130"/>
                  </a:lnTo>
                  <a:close/>
                </a:path>
                <a:path w="534034" h="603250">
                  <a:moveTo>
                    <a:pt x="403067" y="273050"/>
                  </a:moveTo>
                  <a:lnTo>
                    <a:pt x="392658" y="273050"/>
                  </a:lnTo>
                  <a:lnTo>
                    <a:pt x="392659" y="283210"/>
                  </a:lnTo>
                  <a:lnTo>
                    <a:pt x="281749" y="394970"/>
                  </a:lnTo>
                  <a:lnTo>
                    <a:pt x="293820" y="394970"/>
                  </a:lnTo>
                  <a:lnTo>
                    <a:pt x="392659" y="295910"/>
                  </a:lnTo>
                  <a:lnTo>
                    <a:pt x="403067" y="295910"/>
                  </a:lnTo>
                  <a:lnTo>
                    <a:pt x="403067" y="273050"/>
                  </a:lnTo>
                  <a:close/>
                </a:path>
                <a:path w="534034" h="603250">
                  <a:moveTo>
                    <a:pt x="403067" y="295910"/>
                  </a:moveTo>
                  <a:lnTo>
                    <a:pt x="392659" y="295910"/>
                  </a:lnTo>
                  <a:lnTo>
                    <a:pt x="392659" y="311150"/>
                  </a:lnTo>
                  <a:lnTo>
                    <a:pt x="309422" y="394970"/>
                  </a:lnTo>
                  <a:lnTo>
                    <a:pt x="321492" y="394970"/>
                  </a:lnTo>
                  <a:lnTo>
                    <a:pt x="392659" y="322580"/>
                  </a:lnTo>
                  <a:lnTo>
                    <a:pt x="403068" y="322580"/>
                  </a:lnTo>
                  <a:lnTo>
                    <a:pt x="403067" y="295910"/>
                  </a:lnTo>
                  <a:close/>
                </a:path>
                <a:path w="534034" h="603250">
                  <a:moveTo>
                    <a:pt x="403068" y="322580"/>
                  </a:moveTo>
                  <a:lnTo>
                    <a:pt x="392659" y="322580"/>
                  </a:lnTo>
                  <a:lnTo>
                    <a:pt x="392659" y="339090"/>
                  </a:lnTo>
                  <a:lnTo>
                    <a:pt x="337106" y="394970"/>
                  </a:lnTo>
                  <a:lnTo>
                    <a:pt x="349176" y="394970"/>
                  </a:lnTo>
                  <a:lnTo>
                    <a:pt x="392866" y="350520"/>
                  </a:lnTo>
                  <a:lnTo>
                    <a:pt x="403068" y="350520"/>
                  </a:lnTo>
                  <a:lnTo>
                    <a:pt x="403068" y="322580"/>
                  </a:lnTo>
                  <a:close/>
                </a:path>
                <a:path w="534034" h="603250">
                  <a:moveTo>
                    <a:pt x="403068" y="350520"/>
                  </a:moveTo>
                  <a:lnTo>
                    <a:pt x="392866" y="350520"/>
                  </a:lnTo>
                  <a:lnTo>
                    <a:pt x="392866" y="367030"/>
                  </a:lnTo>
                  <a:lnTo>
                    <a:pt x="392659" y="367030"/>
                  </a:lnTo>
                  <a:lnTo>
                    <a:pt x="364778" y="394970"/>
                  </a:lnTo>
                  <a:lnTo>
                    <a:pt x="376641" y="394970"/>
                  </a:lnTo>
                  <a:lnTo>
                    <a:pt x="392659" y="378460"/>
                  </a:lnTo>
                  <a:lnTo>
                    <a:pt x="403068" y="378460"/>
                  </a:lnTo>
                  <a:lnTo>
                    <a:pt x="403068" y="350520"/>
                  </a:lnTo>
                  <a:close/>
                </a:path>
                <a:path w="534034" h="603250">
                  <a:moveTo>
                    <a:pt x="403068" y="378460"/>
                  </a:moveTo>
                  <a:lnTo>
                    <a:pt x="392659" y="378460"/>
                  </a:lnTo>
                  <a:lnTo>
                    <a:pt x="392659" y="394970"/>
                  </a:lnTo>
                  <a:lnTo>
                    <a:pt x="403068" y="394970"/>
                  </a:lnTo>
                  <a:lnTo>
                    <a:pt x="403068" y="378460"/>
                  </a:lnTo>
                  <a:close/>
                </a:path>
                <a:path w="534034" h="603250">
                  <a:moveTo>
                    <a:pt x="533953" y="273050"/>
                  </a:moveTo>
                  <a:lnTo>
                    <a:pt x="523544" y="273050"/>
                  </a:lnTo>
                  <a:lnTo>
                    <a:pt x="523544" y="394970"/>
                  </a:lnTo>
                  <a:lnTo>
                    <a:pt x="533953" y="394970"/>
                  </a:lnTo>
                  <a:lnTo>
                    <a:pt x="533953" y="273050"/>
                  </a:lnTo>
                  <a:close/>
                </a:path>
                <a:path w="534034" h="603250">
                  <a:moveTo>
                    <a:pt x="386000" y="273050"/>
                  </a:moveTo>
                  <a:lnTo>
                    <a:pt x="373929" y="273050"/>
                  </a:lnTo>
                  <a:lnTo>
                    <a:pt x="271975" y="375920"/>
                  </a:lnTo>
                  <a:lnTo>
                    <a:pt x="283564" y="375920"/>
                  </a:lnTo>
                  <a:lnTo>
                    <a:pt x="386000" y="273050"/>
                  </a:lnTo>
                  <a:close/>
                </a:path>
                <a:path w="534034" h="603250">
                  <a:moveTo>
                    <a:pt x="358327" y="273050"/>
                  </a:moveTo>
                  <a:lnTo>
                    <a:pt x="346464" y="273050"/>
                  </a:lnTo>
                  <a:lnTo>
                    <a:pt x="272182" y="347980"/>
                  </a:lnTo>
                  <a:lnTo>
                    <a:pt x="283584" y="347980"/>
                  </a:lnTo>
                  <a:lnTo>
                    <a:pt x="358327" y="273050"/>
                  </a:lnTo>
                  <a:close/>
                </a:path>
                <a:path w="534034" h="603250">
                  <a:moveTo>
                    <a:pt x="330239" y="273050"/>
                  </a:moveTo>
                  <a:lnTo>
                    <a:pt x="318376" y="273050"/>
                  </a:lnTo>
                  <a:lnTo>
                    <a:pt x="272390" y="320040"/>
                  </a:lnTo>
                  <a:lnTo>
                    <a:pt x="283541" y="320040"/>
                  </a:lnTo>
                  <a:lnTo>
                    <a:pt x="330239" y="273050"/>
                  </a:lnTo>
                  <a:close/>
                </a:path>
                <a:path w="534034" h="603250">
                  <a:moveTo>
                    <a:pt x="301517" y="273050"/>
                  </a:moveTo>
                  <a:lnTo>
                    <a:pt x="289446" y="273050"/>
                  </a:lnTo>
                  <a:lnTo>
                    <a:pt x="272182" y="290830"/>
                  </a:lnTo>
                  <a:lnTo>
                    <a:pt x="284405" y="290830"/>
                  </a:lnTo>
                  <a:lnTo>
                    <a:pt x="301517" y="273050"/>
                  </a:lnTo>
                  <a:close/>
                </a:path>
                <a:path w="534034" h="603250">
                  <a:moveTo>
                    <a:pt x="403067" y="142240"/>
                  </a:moveTo>
                  <a:lnTo>
                    <a:pt x="392658" y="142240"/>
                  </a:lnTo>
                  <a:lnTo>
                    <a:pt x="392658" y="262890"/>
                  </a:lnTo>
                  <a:lnTo>
                    <a:pt x="403067" y="262890"/>
                  </a:lnTo>
                  <a:lnTo>
                    <a:pt x="403067" y="256540"/>
                  </a:lnTo>
                  <a:lnTo>
                    <a:pt x="414449" y="245110"/>
                  </a:lnTo>
                  <a:lnTo>
                    <a:pt x="402860" y="245110"/>
                  </a:lnTo>
                  <a:lnTo>
                    <a:pt x="402860" y="228600"/>
                  </a:lnTo>
                  <a:lnTo>
                    <a:pt x="403067" y="228600"/>
                  </a:lnTo>
                  <a:lnTo>
                    <a:pt x="414469" y="217170"/>
                  </a:lnTo>
                  <a:lnTo>
                    <a:pt x="403067" y="217170"/>
                  </a:lnTo>
                  <a:lnTo>
                    <a:pt x="403067" y="200660"/>
                  </a:lnTo>
                  <a:lnTo>
                    <a:pt x="415688" y="187960"/>
                  </a:lnTo>
                  <a:lnTo>
                    <a:pt x="403067" y="187960"/>
                  </a:lnTo>
                  <a:lnTo>
                    <a:pt x="403067" y="171450"/>
                  </a:lnTo>
                  <a:lnTo>
                    <a:pt x="414546" y="160020"/>
                  </a:lnTo>
                  <a:lnTo>
                    <a:pt x="403067" y="160020"/>
                  </a:lnTo>
                  <a:lnTo>
                    <a:pt x="403067" y="142240"/>
                  </a:lnTo>
                  <a:close/>
                </a:path>
                <a:path w="534034" h="603250">
                  <a:moveTo>
                    <a:pt x="533952" y="142240"/>
                  </a:moveTo>
                  <a:lnTo>
                    <a:pt x="523544" y="142240"/>
                  </a:lnTo>
                  <a:lnTo>
                    <a:pt x="523544" y="152400"/>
                  </a:lnTo>
                  <a:lnTo>
                    <a:pt x="412634" y="262890"/>
                  </a:lnTo>
                  <a:lnTo>
                    <a:pt x="424497" y="262890"/>
                  </a:lnTo>
                  <a:lnTo>
                    <a:pt x="523336" y="163830"/>
                  </a:lnTo>
                  <a:lnTo>
                    <a:pt x="533952" y="163830"/>
                  </a:lnTo>
                  <a:lnTo>
                    <a:pt x="533952" y="142240"/>
                  </a:lnTo>
                  <a:close/>
                </a:path>
                <a:path w="534034" h="603250">
                  <a:moveTo>
                    <a:pt x="533952" y="163830"/>
                  </a:moveTo>
                  <a:lnTo>
                    <a:pt x="523336" y="163830"/>
                  </a:lnTo>
                  <a:lnTo>
                    <a:pt x="523336" y="179279"/>
                  </a:lnTo>
                  <a:lnTo>
                    <a:pt x="440318" y="262890"/>
                  </a:lnTo>
                  <a:lnTo>
                    <a:pt x="452377" y="262890"/>
                  </a:lnTo>
                  <a:lnTo>
                    <a:pt x="523544" y="191770"/>
                  </a:lnTo>
                  <a:lnTo>
                    <a:pt x="533953" y="191770"/>
                  </a:lnTo>
                  <a:lnTo>
                    <a:pt x="533952" y="163830"/>
                  </a:lnTo>
                  <a:close/>
                </a:path>
                <a:path w="534034" h="603250">
                  <a:moveTo>
                    <a:pt x="533953" y="191770"/>
                  </a:moveTo>
                  <a:lnTo>
                    <a:pt x="523544" y="191770"/>
                  </a:lnTo>
                  <a:lnTo>
                    <a:pt x="523544" y="207010"/>
                  </a:lnTo>
                  <a:lnTo>
                    <a:pt x="467991" y="262890"/>
                  </a:lnTo>
                  <a:lnTo>
                    <a:pt x="480061" y="262890"/>
                  </a:lnTo>
                  <a:lnTo>
                    <a:pt x="523763" y="219710"/>
                  </a:lnTo>
                  <a:lnTo>
                    <a:pt x="533953" y="219710"/>
                  </a:lnTo>
                  <a:lnTo>
                    <a:pt x="533953" y="191770"/>
                  </a:lnTo>
                  <a:close/>
                </a:path>
                <a:path w="534034" h="603250">
                  <a:moveTo>
                    <a:pt x="533953" y="219710"/>
                  </a:moveTo>
                  <a:lnTo>
                    <a:pt x="523763" y="219710"/>
                  </a:lnTo>
                  <a:lnTo>
                    <a:pt x="523763" y="234950"/>
                  </a:lnTo>
                  <a:lnTo>
                    <a:pt x="523544" y="234950"/>
                  </a:lnTo>
                  <a:lnTo>
                    <a:pt x="495663" y="262890"/>
                  </a:lnTo>
                  <a:lnTo>
                    <a:pt x="507526" y="262890"/>
                  </a:lnTo>
                  <a:lnTo>
                    <a:pt x="523544" y="247650"/>
                  </a:lnTo>
                  <a:lnTo>
                    <a:pt x="533953" y="247650"/>
                  </a:lnTo>
                  <a:lnTo>
                    <a:pt x="533953" y="219710"/>
                  </a:lnTo>
                  <a:close/>
                </a:path>
                <a:path w="534034" h="603250">
                  <a:moveTo>
                    <a:pt x="533953" y="247650"/>
                  </a:moveTo>
                  <a:lnTo>
                    <a:pt x="523544" y="247650"/>
                  </a:lnTo>
                  <a:lnTo>
                    <a:pt x="523544" y="262890"/>
                  </a:lnTo>
                  <a:lnTo>
                    <a:pt x="533953" y="262890"/>
                  </a:lnTo>
                  <a:lnTo>
                    <a:pt x="533953" y="247650"/>
                  </a:lnTo>
                  <a:close/>
                </a:path>
                <a:path w="534034" h="603250">
                  <a:moveTo>
                    <a:pt x="516885" y="142240"/>
                  </a:moveTo>
                  <a:lnTo>
                    <a:pt x="504826" y="142240"/>
                  </a:lnTo>
                  <a:lnTo>
                    <a:pt x="402860" y="245110"/>
                  </a:lnTo>
                  <a:lnTo>
                    <a:pt x="414449" y="245110"/>
                  </a:lnTo>
                  <a:lnTo>
                    <a:pt x="516885" y="142240"/>
                  </a:lnTo>
                  <a:close/>
                </a:path>
                <a:path w="534034" h="603250">
                  <a:moveTo>
                    <a:pt x="272182" y="48260"/>
                  </a:moveTo>
                  <a:lnTo>
                    <a:pt x="117571" y="48260"/>
                  </a:lnTo>
                  <a:lnTo>
                    <a:pt x="130194" y="50800"/>
                  </a:lnTo>
                  <a:lnTo>
                    <a:pt x="140514" y="57150"/>
                  </a:lnTo>
                  <a:lnTo>
                    <a:pt x="147477" y="68580"/>
                  </a:lnTo>
                  <a:lnTo>
                    <a:pt x="150033" y="80010"/>
                  </a:lnTo>
                  <a:lnTo>
                    <a:pt x="150033" y="226060"/>
                  </a:lnTo>
                  <a:lnTo>
                    <a:pt x="272182" y="226060"/>
                  </a:lnTo>
                  <a:lnTo>
                    <a:pt x="272182" y="160020"/>
                  </a:lnTo>
                  <a:lnTo>
                    <a:pt x="165842" y="160020"/>
                  </a:lnTo>
                  <a:lnTo>
                    <a:pt x="165842" y="87630"/>
                  </a:lnTo>
                  <a:lnTo>
                    <a:pt x="168399" y="74930"/>
                  </a:lnTo>
                  <a:lnTo>
                    <a:pt x="175365" y="64770"/>
                  </a:lnTo>
                  <a:lnTo>
                    <a:pt x="185686" y="57150"/>
                  </a:lnTo>
                  <a:lnTo>
                    <a:pt x="198304" y="54610"/>
                  </a:lnTo>
                  <a:lnTo>
                    <a:pt x="272182" y="54610"/>
                  </a:lnTo>
                  <a:lnTo>
                    <a:pt x="272182" y="48260"/>
                  </a:lnTo>
                  <a:close/>
                </a:path>
                <a:path w="534034" h="603250">
                  <a:moveTo>
                    <a:pt x="489212" y="142240"/>
                  </a:moveTo>
                  <a:lnTo>
                    <a:pt x="477349" y="142240"/>
                  </a:lnTo>
                  <a:lnTo>
                    <a:pt x="403067" y="217170"/>
                  </a:lnTo>
                  <a:lnTo>
                    <a:pt x="414469" y="217170"/>
                  </a:lnTo>
                  <a:lnTo>
                    <a:pt x="489212" y="142240"/>
                  </a:lnTo>
                  <a:close/>
                </a:path>
                <a:path w="534034" h="603250">
                  <a:moveTo>
                    <a:pt x="461124" y="142240"/>
                  </a:moveTo>
                  <a:lnTo>
                    <a:pt x="449261" y="142240"/>
                  </a:lnTo>
                  <a:lnTo>
                    <a:pt x="403067" y="187960"/>
                  </a:lnTo>
                  <a:lnTo>
                    <a:pt x="415688" y="187960"/>
                  </a:lnTo>
                  <a:lnTo>
                    <a:pt x="461124" y="142240"/>
                  </a:lnTo>
                  <a:close/>
                </a:path>
                <a:path w="534034" h="603250">
                  <a:moveTo>
                    <a:pt x="117363" y="54610"/>
                  </a:moveTo>
                  <a:lnTo>
                    <a:pt x="67004" y="54610"/>
                  </a:lnTo>
                  <a:lnTo>
                    <a:pt x="79626" y="57150"/>
                  </a:lnTo>
                  <a:lnTo>
                    <a:pt x="89946" y="64770"/>
                  </a:lnTo>
                  <a:lnTo>
                    <a:pt x="96910" y="74930"/>
                  </a:lnTo>
                  <a:lnTo>
                    <a:pt x="99466" y="87630"/>
                  </a:lnTo>
                  <a:lnTo>
                    <a:pt x="99466" y="160020"/>
                  </a:lnTo>
                  <a:lnTo>
                    <a:pt x="117363" y="160020"/>
                  </a:lnTo>
                  <a:lnTo>
                    <a:pt x="117363" y="54610"/>
                  </a:lnTo>
                  <a:close/>
                </a:path>
                <a:path w="534034" h="603250">
                  <a:moveTo>
                    <a:pt x="272182" y="54610"/>
                  </a:moveTo>
                  <a:lnTo>
                    <a:pt x="198512" y="54610"/>
                  </a:lnTo>
                  <a:lnTo>
                    <a:pt x="198512" y="128270"/>
                  </a:lnTo>
                  <a:lnTo>
                    <a:pt x="195869" y="140970"/>
                  </a:lnTo>
                  <a:lnTo>
                    <a:pt x="188915" y="151130"/>
                  </a:lnTo>
                  <a:lnTo>
                    <a:pt x="178644" y="157480"/>
                  </a:lnTo>
                  <a:lnTo>
                    <a:pt x="166050" y="160020"/>
                  </a:lnTo>
                  <a:lnTo>
                    <a:pt x="272182" y="160020"/>
                  </a:lnTo>
                  <a:lnTo>
                    <a:pt x="272182" y="142240"/>
                  </a:lnTo>
                  <a:lnTo>
                    <a:pt x="533952" y="142240"/>
                  </a:lnTo>
                  <a:lnTo>
                    <a:pt x="533952" y="132080"/>
                  </a:lnTo>
                  <a:lnTo>
                    <a:pt x="272182" y="132080"/>
                  </a:lnTo>
                  <a:lnTo>
                    <a:pt x="272182" y="125730"/>
                  </a:lnTo>
                  <a:lnTo>
                    <a:pt x="284829" y="113030"/>
                  </a:lnTo>
                  <a:lnTo>
                    <a:pt x="271974" y="113030"/>
                  </a:lnTo>
                  <a:lnTo>
                    <a:pt x="271974" y="97790"/>
                  </a:lnTo>
                  <a:lnTo>
                    <a:pt x="272182" y="97790"/>
                  </a:lnTo>
                  <a:lnTo>
                    <a:pt x="284850" y="85090"/>
                  </a:lnTo>
                  <a:lnTo>
                    <a:pt x="272182" y="85090"/>
                  </a:lnTo>
                  <a:lnTo>
                    <a:pt x="272182" y="68580"/>
                  </a:lnTo>
                  <a:lnTo>
                    <a:pt x="283793" y="57150"/>
                  </a:lnTo>
                  <a:lnTo>
                    <a:pt x="272182" y="57150"/>
                  </a:lnTo>
                  <a:lnTo>
                    <a:pt x="272182" y="54610"/>
                  </a:lnTo>
                  <a:close/>
                </a:path>
                <a:path w="534034" h="603250">
                  <a:moveTo>
                    <a:pt x="432402" y="142240"/>
                  </a:moveTo>
                  <a:lnTo>
                    <a:pt x="420342" y="142240"/>
                  </a:lnTo>
                  <a:lnTo>
                    <a:pt x="403067" y="160020"/>
                  </a:lnTo>
                  <a:lnTo>
                    <a:pt x="414546" y="160020"/>
                  </a:lnTo>
                  <a:lnTo>
                    <a:pt x="432402" y="142240"/>
                  </a:lnTo>
                  <a:close/>
                </a:path>
                <a:path w="534034" h="603250">
                  <a:moveTo>
                    <a:pt x="403067" y="11430"/>
                  </a:moveTo>
                  <a:lnTo>
                    <a:pt x="392658" y="11430"/>
                  </a:lnTo>
                  <a:lnTo>
                    <a:pt x="392658" y="20320"/>
                  </a:lnTo>
                  <a:lnTo>
                    <a:pt x="281749" y="132080"/>
                  </a:lnTo>
                  <a:lnTo>
                    <a:pt x="293819" y="132080"/>
                  </a:lnTo>
                  <a:lnTo>
                    <a:pt x="392658" y="33020"/>
                  </a:lnTo>
                  <a:lnTo>
                    <a:pt x="403067" y="33020"/>
                  </a:lnTo>
                  <a:lnTo>
                    <a:pt x="403067" y="11430"/>
                  </a:lnTo>
                  <a:close/>
                </a:path>
                <a:path w="534034" h="603250">
                  <a:moveTo>
                    <a:pt x="403067" y="33020"/>
                  </a:moveTo>
                  <a:lnTo>
                    <a:pt x="392658" y="33020"/>
                  </a:lnTo>
                  <a:lnTo>
                    <a:pt x="392658" y="48260"/>
                  </a:lnTo>
                  <a:lnTo>
                    <a:pt x="309421" y="132080"/>
                  </a:lnTo>
                  <a:lnTo>
                    <a:pt x="321492" y="132080"/>
                  </a:lnTo>
                  <a:lnTo>
                    <a:pt x="392658" y="60960"/>
                  </a:lnTo>
                  <a:lnTo>
                    <a:pt x="403067" y="60960"/>
                  </a:lnTo>
                  <a:lnTo>
                    <a:pt x="403067" y="33020"/>
                  </a:lnTo>
                  <a:close/>
                </a:path>
                <a:path w="534034" h="603250">
                  <a:moveTo>
                    <a:pt x="403067" y="60960"/>
                  </a:moveTo>
                  <a:lnTo>
                    <a:pt x="392658" y="60960"/>
                  </a:lnTo>
                  <a:lnTo>
                    <a:pt x="392658" y="76200"/>
                  </a:lnTo>
                  <a:lnTo>
                    <a:pt x="337105" y="132080"/>
                  </a:lnTo>
                  <a:lnTo>
                    <a:pt x="349176" y="132080"/>
                  </a:lnTo>
                  <a:lnTo>
                    <a:pt x="392866" y="87630"/>
                  </a:lnTo>
                  <a:lnTo>
                    <a:pt x="403067" y="87630"/>
                  </a:lnTo>
                  <a:lnTo>
                    <a:pt x="403067" y="60960"/>
                  </a:lnTo>
                  <a:close/>
                </a:path>
                <a:path w="534034" h="603250">
                  <a:moveTo>
                    <a:pt x="403067" y="87630"/>
                  </a:moveTo>
                  <a:lnTo>
                    <a:pt x="392866" y="87630"/>
                  </a:lnTo>
                  <a:lnTo>
                    <a:pt x="392866" y="104140"/>
                  </a:lnTo>
                  <a:lnTo>
                    <a:pt x="392658" y="104140"/>
                  </a:lnTo>
                  <a:lnTo>
                    <a:pt x="364778" y="132080"/>
                  </a:lnTo>
                  <a:lnTo>
                    <a:pt x="376641" y="132080"/>
                  </a:lnTo>
                  <a:lnTo>
                    <a:pt x="392658" y="115570"/>
                  </a:lnTo>
                  <a:lnTo>
                    <a:pt x="403067" y="115570"/>
                  </a:lnTo>
                  <a:lnTo>
                    <a:pt x="403067" y="87630"/>
                  </a:lnTo>
                  <a:close/>
                </a:path>
                <a:path w="534034" h="603250">
                  <a:moveTo>
                    <a:pt x="403067" y="115570"/>
                  </a:moveTo>
                  <a:lnTo>
                    <a:pt x="392658" y="115570"/>
                  </a:lnTo>
                  <a:lnTo>
                    <a:pt x="392658" y="132080"/>
                  </a:lnTo>
                  <a:lnTo>
                    <a:pt x="403067" y="132080"/>
                  </a:lnTo>
                  <a:lnTo>
                    <a:pt x="403067" y="115570"/>
                  </a:lnTo>
                  <a:close/>
                </a:path>
                <a:path w="534034" h="603250">
                  <a:moveTo>
                    <a:pt x="533952" y="11430"/>
                  </a:moveTo>
                  <a:lnTo>
                    <a:pt x="523543" y="11430"/>
                  </a:lnTo>
                  <a:lnTo>
                    <a:pt x="523543" y="132080"/>
                  </a:lnTo>
                  <a:lnTo>
                    <a:pt x="533952" y="132080"/>
                  </a:lnTo>
                  <a:lnTo>
                    <a:pt x="533952" y="11430"/>
                  </a:lnTo>
                  <a:close/>
                </a:path>
                <a:path w="534034" h="603250">
                  <a:moveTo>
                    <a:pt x="386000" y="11430"/>
                  </a:moveTo>
                  <a:lnTo>
                    <a:pt x="373929" y="11430"/>
                  </a:lnTo>
                  <a:lnTo>
                    <a:pt x="271974" y="113030"/>
                  </a:lnTo>
                  <a:lnTo>
                    <a:pt x="284829" y="113030"/>
                  </a:lnTo>
                  <a:lnTo>
                    <a:pt x="386000" y="11430"/>
                  </a:lnTo>
                  <a:close/>
                </a:path>
                <a:path w="534034" h="603250">
                  <a:moveTo>
                    <a:pt x="358327" y="11430"/>
                  </a:moveTo>
                  <a:lnTo>
                    <a:pt x="346464" y="11430"/>
                  </a:lnTo>
                  <a:lnTo>
                    <a:pt x="272182" y="85090"/>
                  </a:lnTo>
                  <a:lnTo>
                    <a:pt x="284850" y="85090"/>
                  </a:lnTo>
                  <a:lnTo>
                    <a:pt x="358327" y="11430"/>
                  </a:lnTo>
                  <a:close/>
                </a:path>
                <a:path w="534034" h="603250">
                  <a:moveTo>
                    <a:pt x="330239" y="11430"/>
                  </a:moveTo>
                  <a:lnTo>
                    <a:pt x="318168" y="11430"/>
                  </a:lnTo>
                  <a:lnTo>
                    <a:pt x="272182" y="57150"/>
                  </a:lnTo>
                  <a:lnTo>
                    <a:pt x="283793" y="57150"/>
                  </a:lnTo>
                  <a:lnTo>
                    <a:pt x="330239" y="11430"/>
                  </a:lnTo>
                  <a:close/>
                </a:path>
                <a:path w="534034" h="603250">
                  <a:moveTo>
                    <a:pt x="533952" y="0"/>
                  </a:moveTo>
                  <a:lnTo>
                    <a:pt x="297570" y="0"/>
                  </a:lnTo>
                  <a:lnTo>
                    <a:pt x="266978" y="31750"/>
                  </a:lnTo>
                  <a:lnTo>
                    <a:pt x="281173" y="31750"/>
                  </a:lnTo>
                  <a:lnTo>
                    <a:pt x="301724" y="11430"/>
                  </a:lnTo>
                  <a:lnTo>
                    <a:pt x="533952" y="11430"/>
                  </a:lnTo>
                  <a:lnTo>
                    <a:pt x="533952" y="0"/>
                  </a:lnTo>
                  <a:close/>
                </a:path>
              </a:pathLst>
            </a:custGeom>
            <a:solidFill>
              <a:srgbClr val="036CB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09759" y="292696"/>
              <a:ext cx="676655" cy="649389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478866" y="200152"/>
            <a:ext cx="7873365" cy="755015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350"/>
              <a:t>Магистерская</a:t>
            </a:r>
            <a:r>
              <a:rPr dirty="0" sz="2350" spc="305"/>
              <a:t> </a:t>
            </a:r>
            <a:r>
              <a:rPr dirty="0" sz="2350"/>
              <a:t>программа</a:t>
            </a:r>
            <a:r>
              <a:rPr dirty="0" sz="2350" spc="275"/>
              <a:t> </a:t>
            </a:r>
            <a:r>
              <a:rPr dirty="0" sz="2350" spc="-10"/>
              <a:t>«Экстренная</a:t>
            </a:r>
            <a:endParaRPr sz="2350"/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2350"/>
              <a:t>психологическая</a:t>
            </a:r>
            <a:r>
              <a:rPr dirty="0" sz="2350" spc="200"/>
              <a:t> </a:t>
            </a:r>
            <a:r>
              <a:rPr dirty="0" sz="2350"/>
              <a:t>помощь</a:t>
            </a:r>
            <a:r>
              <a:rPr dirty="0" sz="2350" spc="204"/>
              <a:t> </a:t>
            </a:r>
            <a:r>
              <a:rPr dirty="0" sz="2350"/>
              <a:t>детям</a:t>
            </a:r>
            <a:r>
              <a:rPr dirty="0" sz="2350" spc="165"/>
              <a:t> </a:t>
            </a:r>
            <a:r>
              <a:rPr dirty="0" sz="2350"/>
              <a:t>и</a:t>
            </a:r>
            <a:r>
              <a:rPr dirty="0" sz="2350" spc="229"/>
              <a:t> </a:t>
            </a:r>
            <a:r>
              <a:rPr dirty="0" sz="2350" spc="-10"/>
              <a:t>родителям</a:t>
            </a:r>
            <a:endParaRPr sz="2350"/>
          </a:p>
        </p:txBody>
      </p:sp>
      <p:sp>
        <p:nvSpPr>
          <p:cNvPr id="11" name="object 11"/>
          <p:cNvSpPr txBox="1"/>
          <p:nvPr/>
        </p:nvSpPr>
        <p:spPr>
          <a:xfrm>
            <a:off x="478866" y="933259"/>
            <a:ext cx="8585835" cy="8578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50">
                <a:solidFill>
                  <a:srgbClr val="1A306B"/>
                </a:solidFill>
                <a:latin typeface="Arial Black"/>
                <a:cs typeface="Arial Black"/>
              </a:rPr>
              <a:t>в</a:t>
            </a:r>
            <a:r>
              <a:rPr dirty="0" sz="2350" spc="13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2350">
                <a:solidFill>
                  <a:srgbClr val="1A306B"/>
                </a:solidFill>
                <a:latin typeface="Arial Black"/>
                <a:cs typeface="Arial Black"/>
              </a:rPr>
              <a:t>системе</a:t>
            </a:r>
            <a:r>
              <a:rPr dirty="0" sz="2350" spc="80">
                <a:solidFill>
                  <a:srgbClr val="1A306B"/>
                </a:solidFill>
                <a:latin typeface="Arial Black"/>
                <a:cs typeface="Arial Black"/>
              </a:rPr>
              <a:t> </a:t>
            </a:r>
            <a:r>
              <a:rPr dirty="0" sz="2350" spc="-10">
                <a:solidFill>
                  <a:srgbClr val="1A306B"/>
                </a:solidFill>
                <a:latin typeface="Arial Black"/>
                <a:cs typeface="Arial Black"/>
              </a:rPr>
              <a:t>образования»</a:t>
            </a:r>
            <a:endParaRPr sz="2350">
              <a:latin typeface="Arial Black"/>
              <a:cs typeface="Arial Black"/>
            </a:endParaRPr>
          </a:p>
          <a:p>
            <a:pPr marL="27940">
              <a:lnSpc>
                <a:spcPct val="100000"/>
              </a:lnSpc>
              <a:spcBef>
                <a:spcPts val="1550"/>
              </a:spcBef>
            </a:pPr>
            <a:r>
              <a:rPr dirty="0" sz="1800" b="1">
                <a:latin typeface="Arial"/>
                <a:cs typeface="Arial"/>
              </a:rPr>
              <a:t>Направление</a:t>
            </a:r>
            <a:r>
              <a:rPr dirty="0" sz="1800" spc="-5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подготовки: </a:t>
            </a:r>
            <a:r>
              <a:rPr dirty="0" sz="1800" b="1">
                <a:latin typeface="Arial"/>
                <a:cs typeface="Arial"/>
              </a:rPr>
              <a:t>44.04.02</a:t>
            </a:r>
            <a:r>
              <a:rPr dirty="0" sz="1800" spc="-5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Психолого-</a:t>
            </a:r>
            <a:r>
              <a:rPr dirty="0" sz="1800" spc="-10" b="1">
                <a:latin typeface="Arial"/>
                <a:cs typeface="Arial"/>
              </a:rPr>
              <a:t>педагогическое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образование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29768" y="2277364"/>
            <a:ext cx="3740150" cy="805180"/>
          </a:xfrm>
          <a:custGeom>
            <a:avLst/>
            <a:gdLst/>
            <a:ahLst/>
            <a:cxnLst/>
            <a:rect l="l" t="t" r="r" b="b"/>
            <a:pathLst>
              <a:path w="3740150" h="805180">
                <a:moveTo>
                  <a:pt x="3605783" y="0"/>
                </a:moveTo>
                <a:lnTo>
                  <a:pt x="134111" y="0"/>
                </a:lnTo>
                <a:lnTo>
                  <a:pt x="91722" y="6840"/>
                </a:lnTo>
                <a:lnTo>
                  <a:pt x="54907" y="25891"/>
                </a:lnTo>
                <a:lnTo>
                  <a:pt x="25876" y="54946"/>
                </a:lnTo>
                <a:lnTo>
                  <a:pt x="6837" y="91797"/>
                </a:lnTo>
                <a:lnTo>
                  <a:pt x="0" y="134238"/>
                </a:lnTo>
                <a:lnTo>
                  <a:pt x="0" y="670813"/>
                </a:lnTo>
                <a:lnTo>
                  <a:pt x="6837" y="713193"/>
                </a:lnTo>
                <a:lnTo>
                  <a:pt x="25876" y="750007"/>
                </a:lnTo>
                <a:lnTo>
                  <a:pt x="54907" y="779042"/>
                </a:lnTo>
                <a:lnTo>
                  <a:pt x="91722" y="798086"/>
                </a:lnTo>
                <a:lnTo>
                  <a:pt x="134111" y="804926"/>
                </a:lnTo>
                <a:lnTo>
                  <a:pt x="3605783" y="804926"/>
                </a:lnTo>
                <a:lnTo>
                  <a:pt x="3648163" y="798086"/>
                </a:lnTo>
                <a:lnTo>
                  <a:pt x="3684977" y="779042"/>
                </a:lnTo>
                <a:lnTo>
                  <a:pt x="3714012" y="750007"/>
                </a:lnTo>
                <a:lnTo>
                  <a:pt x="3733056" y="713193"/>
                </a:lnTo>
                <a:lnTo>
                  <a:pt x="3739896" y="670813"/>
                </a:lnTo>
                <a:lnTo>
                  <a:pt x="3739896" y="134238"/>
                </a:lnTo>
                <a:lnTo>
                  <a:pt x="3733056" y="91797"/>
                </a:lnTo>
                <a:lnTo>
                  <a:pt x="3714012" y="54946"/>
                </a:lnTo>
                <a:lnTo>
                  <a:pt x="3684977" y="25891"/>
                </a:lnTo>
                <a:lnTo>
                  <a:pt x="3648163" y="6840"/>
                </a:lnTo>
                <a:lnTo>
                  <a:pt x="3605783" y="0"/>
                </a:lnTo>
                <a:close/>
              </a:path>
            </a:pathLst>
          </a:custGeom>
          <a:solidFill>
            <a:srgbClr val="374D8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890346" y="2482088"/>
            <a:ext cx="2819400" cy="3886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350">
                <a:solidFill>
                  <a:srgbClr val="FFFFFF"/>
                </a:solidFill>
                <a:latin typeface="Arial"/>
                <a:cs typeface="Arial"/>
              </a:rPr>
              <a:t>24</a:t>
            </a:r>
            <a:r>
              <a:rPr dirty="0" sz="23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50">
                <a:solidFill>
                  <a:srgbClr val="FFFFFF"/>
                </a:solidFill>
                <a:latin typeface="Arial"/>
                <a:cs typeface="Arial"/>
              </a:rPr>
              <a:t>бюджетных</a:t>
            </a:r>
            <a:r>
              <a:rPr dirty="0" sz="235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50" spc="-20">
                <a:solidFill>
                  <a:srgbClr val="FFFFFF"/>
                </a:solidFill>
                <a:latin typeface="Arial"/>
                <a:cs typeface="Arial"/>
              </a:rPr>
              <a:t>мест</a:t>
            </a:r>
            <a:endParaRPr sz="235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34840" y="1957323"/>
            <a:ext cx="1664208" cy="159143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6692645" y="2040000"/>
            <a:ext cx="4834890" cy="8502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800">
                <a:latin typeface="Arial"/>
                <a:cs typeface="Arial"/>
              </a:rPr>
              <a:t>На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бюджетные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места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по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магистерской </a:t>
            </a:r>
            <a:r>
              <a:rPr dirty="0" sz="1800">
                <a:latin typeface="Arial"/>
                <a:cs typeface="Arial"/>
              </a:rPr>
              <a:t>программе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имеют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право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подавать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заявление </a:t>
            </a:r>
            <a:r>
              <a:rPr dirty="0" sz="1800">
                <a:latin typeface="Arial"/>
                <a:cs typeface="Arial"/>
              </a:rPr>
              <a:t>лица,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окончившие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обучение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по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программам: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92645" y="2864802"/>
            <a:ext cx="2849880" cy="575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har char="-"/>
              <a:tabLst>
                <a:tab pos="298450" algn="l"/>
              </a:tabLst>
            </a:pPr>
            <a:r>
              <a:rPr dirty="0" sz="1800" spc="-10">
                <a:latin typeface="Arial"/>
                <a:cs typeface="Arial"/>
              </a:rPr>
              <a:t>бакалавриата;</a:t>
            </a:r>
            <a:endParaRPr sz="18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Char char="-"/>
              <a:tabLst>
                <a:tab pos="298450" algn="l"/>
              </a:tabLst>
            </a:pPr>
            <a:r>
              <a:rPr dirty="0" sz="1800" spc="-10">
                <a:latin typeface="Arial"/>
                <a:cs typeface="Arial"/>
              </a:rPr>
              <a:t>специалитета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до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2015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40">
                <a:latin typeface="Arial"/>
                <a:cs typeface="Arial"/>
              </a:rPr>
              <a:t>г.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8620" y="3836809"/>
            <a:ext cx="5852160" cy="2332355"/>
          </a:xfrm>
          <a:prstGeom prst="rect">
            <a:avLst/>
          </a:prstGeom>
          <a:solidFill>
            <a:srgbClr val="FFFFFF">
              <a:alpha val="39999"/>
            </a:srgbClr>
          </a:solidFill>
          <a:ln w="6350">
            <a:solidFill>
              <a:srgbClr val="4966AC"/>
            </a:solidFill>
          </a:ln>
        </p:spPr>
        <p:txBody>
          <a:bodyPr wrap="square" lIns="0" tIns="216535" rIns="0" bIns="0" rtlCol="0" vert="horz">
            <a:spAutoFit/>
          </a:bodyPr>
          <a:lstStyle/>
          <a:p>
            <a:pPr marL="151765" marR="118110">
              <a:lnSpc>
                <a:spcPct val="100000"/>
              </a:lnSpc>
              <a:spcBef>
                <a:spcPts val="1705"/>
              </a:spcBef>
            </a:pPr>
            <a:r>
              <a:rPr dirty="0" sz="1800">
                <a:latin typeface="Arial"/>
                <a:cs typeface="Arial"/>
              </a:rPr>
              <a:t>Программа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ориентирована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на</a:t>
            </a:r>
            <a:r>
              <a:rPr dirty="0" sz="1800" spc="-25">
                <a:latin typeface="Arial"/>
                <a:cs typeface="Arial"/>
              </a:rPr>
              <a:t> педагогов-</a:t>
            </a:r>
            <a:r>
              <a:rPr dirty="0" sz="1800" spc="-10">
                <a:latin typeface="Arial"/>
                <a:cs typeface="Arial"/>
              </a:rPr>
              <a:t>психологов (психологов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в</a:t>
            </a:r>
            <a:r>
              <a:rPr dirty="0" sz="1800" spc="4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сфере </a:t>
            </a:r>
            <a:r>
              <a:rPr dirty="0" sz="1800" spc="-10">
                <a:latin typeface="Arial"/>
                <a:cs typeface="Arial"/>
              </a:rPr>
              <a:t>образования),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стремящихся </a:t>
            </a:r>
            <a:r>
              <a:rPr dirty="0" sz="1800">
                <a:latin typeface="Arial"/>
                <a:cs typeface="Arial"/>
              </a:rPr>
              <a:t>повысить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свою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профессиональную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компетентность </a:t>
            </a:r>
            <a:r>
              <a:rPr dirty="0" sz="1800">
                <a:latin typeface="Arial"/>
                <a:cs typeface="Arial"/>
              </a:rPr>
              <a:t>в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области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экстремальной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психологии,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а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также</a:t>
            </a:r>
            <a:endParaRPr sz="1800">
              <a:latin typeface="Arial"/>
              <a:cs typeface="Arial"/>
            </a:endParaRPr>
          </a:p>
          <a:p>
            <a:pPr marL="151765">
              <a:lnSpc>
                <a:spcPct val="100000"/>
              </a:lnSpc>
              <a:spcBef>
                <a:spcPts val="15"/>
              </a:spcBef>
            </a:pPr>
            <a:r>
              <a:rPr dirty="0" sz="1800">
                <a:latin typeface="Arial"/>
                <a:cs typeface="Arial"/>
              </a:rPr>
              <a:t>на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психологов,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вовлеченных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в</a:t>
            </a:r>
            <a:r>
              <a:rPr dirty="0" sz="1800" spc="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оказание </a:t>
            </a:r>
            <a:r>
              <a:rPr dirty="0" sz="1800" spc="-10">
                <a:latin typeface="Arial"/>
                <a:cs typeface="Arial"/>
              </a:rPr>
              <a:t>экстренной</a:t>
            </a:r>
            <a:endParaRPr sz="1800">
              <a:latin typeface="Arial"/>
              <a:cs typeface="Arial"/>
            </a:endParaRPr>
          </a:p>
          <a:p>
            <a:pPr marL="151765" marR="947419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Arial"/>
                <a:cs typeface="Arial"/>
              </a:rPr>
              <a:t>и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кризисной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психологической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помощи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детям </a:t>
            </a:r>
            <a:r>
              <a:rPr dirty="0" sz="1800">
                <a:latin typeface="Arial"/>
                <a:cs typeface="Arial"/>
              </a:rPr>
              <a:t>и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взрослым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92645" y="3859339"/>
            <a:ext cx="5157470" cy="2223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62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50708"/>
                </a:solidFill>
                <a:latin typeface="Arial"/>
                <a:cs typeface="Arial"/>
              </a:rPr>
              <a:t>Контактное</a:t>
            </a:r>
            <a:r>
              <a:rPr dirty="0" sz="1800" spc="-35" b="1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50708"/>
                </a:solidFill>
                <a:latin typeface="Arial"/>
                <a:cs typeface="Arial"/>
              </a:rPr>
              <a:t>лицо</a:t>
            </a:r>
            <a:r>
              <a:rPr dirty="0" sz="1800" spc="-50" b="1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50708"/>
                </a:solidFill>
                <a:latin typeface="Arial"/>
                <a:cs typeface="Arial"/>
              </a:rPr>
              <a:t>для</a:t>
            </a:r>
            <a:r>
              <a:rPr dirty="0" sz="1800" spc="5" b="1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50708"/>
                </a:solidFill>
                <a:latin typeface="Arial"/>
                <a:cs typeface="Arial"/>
              </a:rPr>
              <a:t>уточнения информации</a:t>
            </a:r>
            <a:r>
              <a:rPr dirty="0" sz="1800" spc="-50" b="1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50708"/>
                </a:solidFill>
                <a:latin typeface="Arial"/>
                <a:cs typeface="Arial"/>
              </a:rPr>
              <a:t>об</a:t>
            </a:r>
            <a:r>
              <a:rPr dirty="0" sz="1800" spc="-30" b="1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50708"/>
                </a:solidFill>
                <a:latin typeface="Arial"/>
                <a:cs typeface="Arial"/>
              </a:rPr>
              <a:t>условиях</a:t>
            </a:r>
            <a:r>
              <a:rPr dirty="0" sz="1800" spc="-55" b="1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50708"/>
                </a:solidFill>
                <a:latin typeface="Arial"/>
                <a:cs typeface="Arial"/>
              </a:rPr>
              <a:t>приема</a:t>
            </a:r>
            <a:r>
              <a:rPr dirty="0" sz="1800" spc="-55" b="1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50708"/>
                </a:solidFill>
                <a:latin typeface="Arial"/>
                <a:cs typeface="Arial"/>
              </a:rPr>
              <a:t>и</a:t>
            </a:r>
            <a:r>
              <a:rPr dirty="0" sz="1800" spc="-25" b="1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50708"/>
                </a:solidFill>
                <a:latin typeface="Arial"/>
                <a:cs typeface="Arial"/>
              </a:rPr>
              <a:t>порядка </a:t>
            </a:r>
            <a:r>
              <a:rPr dirty="0" sz="1800" b="1">
                <a:solidFill>
                  <a:srgbClr val="050708"/>
                </a:solidFill>
                <a:latin typeface="Arial"/>
                <a:cs typeface="Arial"/>
              </a:rPr>
              <a:t>поступления</a:t>
            </a:r>
            <a:r>
              <a:rPr dirty="0" sz="1800" spc="-65" b="1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50708"/>
                </a:solidFill>
                <a:latin typeface="Arial"/>
                <a:cs typeface="Arial"/>
              </a:rPr>
              <a:t>на</a:t>
            </a:r>
            <a:r>
              <a:rPr dirty="0" sz="1800" spc="-20" b="1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50708"/>
                </a:solidFill>
                <a:latin typeface="Arial"/>
                <a:cs typeface="Arial"/>
              </a:rPr>
              <a:t>магистерскую</a:t>
            </a:r>
            <a:r>
              <a:rPr dirty="0" sz="1800" spc="-45" b="1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50708"/>
                </a:solidFill>
                <a:latin typeface="Arial"/>
                <a:cs typeface="Arial"/>
              </a:rPr>
              <a:t>программу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800" b="1">
                <a:solidFill>
                  <a:srgbClr val="050708"/>
                </a:solidFill>
                <a:latin typeface="Arial"/>
                <a:cs typeface="Arial"/>
              </a:rPr>
              <a:t>в</a:t>
            </a:r>
            <a:r>
              <a:rPr dirty="0" sz="1800" spc="-50" b="1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50708"/>
                </a:solidFill>
                <a:latin typeface="Arial"/>
                <a:cs typeface="Arial"/>
              </a:rPr>
              <a:t>новом</a:t>
            </a:r>
            <a:r>
              <a:rPr dirty="0" sz="1800" spc="-60" b="1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50708"/>
                </a:solidFill>
                <a:latin typeface="Arial"/>
                <a:cs typeface="Arial"/>
              </a:rPr>
              <a:t>учебном</a:t>
            </a:r>
            <a:r>
              <a:rPr dirty="0" sz="1800" spc="-55" b="1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050708"/>
                </a:solidFill>
                <a:latin typeface="Arial"/>
                <a:cs typeface="Arial"/>
              </a:rPr>
              <a:t>году: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050708"/>
                </a:solidFill>
                <a:latin typeface="Arial"/>
                <a:cs typeface="Arial"/>
              </a:rPr>
              <a:t>Зинатуллина</a:t>
            </a:r>
            <a:r>
              <a:rPr dirty="0" sz="1800" spc="-120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50708"/>
                </a:solidFill>
                <a:latin typeface="Arial"/>
                <a:cs typeface="Arial"/>
              </a:rPr>
              <a:t>Глюся</a:t>
            </a:r>
            <a:r>
              <a:rPr dirty="0" sz="1800" spc="-100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050708"/>
                </a:solidFill>
                <a:latin typeface="Arial"/>
                <a:cs typeface="Arial"/>
              </a:rPr>
              <a:t>Талгатовна,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050708"/>
                </a:solidFill>
                <a:latin typeface="Arial"/>
                <a:cs typeface="Arial"/>
              </a:rPr>
              <a:t>зав.</a:t>
            </a:r>
            <a:r>
              <a:rPr dirty="0" sz="1800" spc="15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050708"/>
                </a:solidFill>
                <a:latin typeface="Arial"/>
                <a:cs typeface="Arial"/>
              </a:rPr>
              <a:t>лабораторией</a:t>
            </a:r>
            <a:r>
              <a:rPr dirty="0" sz="1800" spc="15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spc="-30">
                <a:solidFill>
                  <a:srgbClr val="050708"/>
                </a:solidFill>
                <a:latin typeface="Arial"/>
                <a:cs typeface="Arial"/>
              </a:rPr>
              <a:t>факультета</a:t>
            </a:r>
            <a:r>
              <a:rPr dirty="0" sz="1800" spc="-55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050708"/>
                </a:solidFill>
                <a:latin typeface="Arial"/>
                <a:cs typeface="Arial"/>
              </a:rPr>
              <a:t>Экстремальной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050708"/>
                </a:solidFill>
                <a:latin typeface="Arial"/>
                <a:cs typeface="Arial"/>
              </a:rPr>
              <a:t>психологии</a:t>
            </a:r>
            <a:r>
              <a:rPr dirty="0" sz="1800" spc="-100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050708"/>
                </a:solidFill>
                <a:latin typeface="Arial"/>
                <a:cs typeface="Arial"/>
              </a:rPr>
              <a:t>МГППУ,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050708"/>
                </a:solidFill>
                <a:latin typeface="Arial"/>
                <a:cs typeface="Arial"/>
              </a:rPr>
              <a:t>контактный</a:t>
            </a:r>
            <a:r>
              <a:rPr dirty="0" sz="1800" spc="-80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50708"/>
                </a:solidFill>
                <a:latin typeface="Arial"/>
                <a:cs typeface="Arial"/>
              </a:rPr>
              <a:t>номер</a:t>
            </a:r>
            <a:r>
              <a:rPr dirty="0" sz="1800" spc="-15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50708"/>
                </a:solidFill>
                <a:latin typeface="Arial"/>
                <a:cs typeface="Arial"/>
              </a:rPr>
              <a:t>телефона:</a:t>
            </a:r>
            <a:r>
              <a:rPr dirty="0" sz="1800" spc="-10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50708"/>
                </a:solidFill>
                <a:latin typeface="Arial"/>
                <a:cs typeface="Arial"/>
              </a:rPr>
              <a:t>+7</a:t>
            </a:r>
            <a:r>
              <a:rPr dirty="0" sz="1800" spc="-10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050708"/>
                </a:solidFill>
                <a:latin typeface="Arial"/>
                <a:cs typeface="Arial"/>
              </a:rPr>
              <a:t>(915)</a:t>
            </a:r>
            <a:r>
              <a:rPr dirty="0" sz="1800" spc="25">
                <a:solidFill>
                  <a:srgbClr val="050708"/>
                </a:solidFill>
                <a:latin typeface="Arial"/>
                <a:cs typeface="Arial"/>
              </a:rPr>
              <a:t> </a:t>
            </a:r>
            <a:r>
              <a:rPr dirty="0" sz="1800" spc="-60">
                <a:solidFill>
                  <a:srgbClr val="050708"/>
                </a:solidFill>
                <a:latin typeface="Arial"/>
                <a:cs typeface="Arial"/>
              </a:rPr>
              <a:t>311-</a:t>
            </a:r>
            <a:r>
              <a:rPr dirty="0" sz="1800" spc="-10">
                <a:solidFill>
                  <a:srgbClr val="050708"/>
                </a:solidFill>
                <a:latin typeface="Arial"/>
                <a:cs typeface="Arial"/>
              </a:rPr>
              <a:t>68-</a:t>
            </a:r>
            <a:r>
              <a:rPr dirty="0" sz="1800" spc="-25">
                <a:solidFill>
                  <a:srgbClr val="050708"/>
                </a:solidFill>
                <a:latin typeface="Arial"/>
                <a:cs typeface="Arial"/>
              </a:rPr>
              <a:t>46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zgrest</dc:creator>
  <dc:title>Презентация PowerPoint</dc:title>
  <dcterms:created xsi:type="dcterms:W3CDTF">2026-10-14T04:24:29Z</dcterms:created>
  <dcterms:modified xsi:type="dcterms:W3CDTF">2026-10-14T04:24:29Z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2026-06-01T00:00:00Z</vt:filetime>
  </property>
  <property fmtid="{D5CDD505-2E9C-101B-9397-08002B2CF9AE}" pid="4" name="Creator">
    <vt:lpwstr>Microsoft® PowerPoint® 2016</vt:lpwstr>
  </property>
  <property fmtid="{D5CDD505-2E9C-101B-9397-08002B2CF9AE}" pid="5" name="LastSaved">
    <vt:filetime>2026-10-14T00:00:00Z</vt:filetime>
  </property>
  <property fmtid="{D5CDD505-2E9C-101B-9397-08002B2CF9AE}" pid="6" name="Producer">
    <vt:lpwstr>macOS Версия 12.0.1 (Выпуск 21A559) Quartz PDFContext, AppendMode 1.1</vt:lpwstr>
  </property>
</Properties>
</file>